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1"/>
  </p:notesMasterIdLst>
  <p:sldIdLst>
    <p:sldId id="257" r:id="rId2"/>
    <p:sldId id="258" r:id="rId3"/>
    <p:sldId id="259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0" r:id="rId12"/>
    <p:sldId id="306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</p:sldIdLst>
  <p:sldSz cx="9144000" cy="6858000" type="screen4x3"/>
  <p:notesSz cx="6735763" cy="9869488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36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notesMaster" Target="notesMasters/notesMaster1.xml"/><Relationship Id="rId3" Type="http://schemas.openxmlformats.org/officeDocument/2006/relationships/slide" Target="slides/slide2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24.wmf"/></Relationships>
</file>

<file path=ppt/drawings/_rels/vmlDrawing1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5.wmf"/></Relationships>
</file>

<file path=ppt/drawings/_rels/vmlDrawing1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6.wmf"/></Relationships>
</file>

<file path=ppt/drawings/_rels/vmlDrawing13.vml.rels><?xml version="1.0" encoding="UTF-8" standalone="yes"?>
<Relationships xmlns="http://schemas.openxmlformats.org/package/2006/relationships"><Relationship Id="rId3" Type="http://schemas.openxmlformats.org/officeDocument/2006/relationships/image" Target="../media/image29.wmf"/><Relationship Id="rId2" Type="http://schemas.openxmlformats.org/officeDocument/2006/relationships/image" Target="../media/image28.wmf"/><Relationship Id="rId1" Type="http://schemas.openxmlformats.org/officeDocument/2006/relationships/image" Target="../media/image27.wmf"/></Relationships>
</file>

<file path=ppt/drawings/_rels/vmlDrawing14.vml.rels><?xml version="1.0" encoding="UTF-8" standalone="yes"?>
<Relationships xmlns="http://schemas.openxmlformats.org/package/2006/relationships"><Relationship Id="rId1" Type="http://schemas.openxmlformats.org/officeDocument/2006/relationships/image" Target="../media/image30.wmf"/></Relationships>
</file>

<file path=ppt/drawings/_rels/vmlDrawing15.vml.rels><?xml version="1.0" encoding="UTF-8" standalone="yes"?>
<Relationships xmlns="http://schemas.openxmlformats.org/package/2006/relationships"><Relationship Id="rId2" Type="http://schemas.openxmlformats.org/officeDocument/2006/relationships/image" Target="../media/image32.wmf"/><Relationship Id="rId1" Type="http://schemas.openxmlformats.org/officeDocument/2006/relationships/image" Target="../media/image31.wmf"/></Relationships>
</file>

<file path=ppt/drawings/_rels/vmlDrawing16.vml.rels><?xml version="1.0" encoding="UTF-8" standalone="yes"?>
<Relationships xmlns="http://schemas.openxmlformats.org/package/2006/relationships"><Relationship Id="rId3" Type="http://schemas.openxmlformats.org/officeDocument/2006/relationships/image" Target="../media/image35.wmf"/><Relationship Id="rId2" Type="http://schemas.openxmlformats.org/officeDocument/2006/relationships/image" Target="../media/image34.wmf"/><Relationship Id="rId1" Type="http://schemas.openxmlformats.org/officeDocument/2006/relationships/image" Target="../media/image33.wmf"/></Relationships>
</file>

<file path=ppt/drawings/_rels/vmlDrawing17.vml.rels><?xml version="1.0" encoding="UTF-8" standalone="yes"?>
<Relationships xmlns="http://schemas.openxmlformats.org/package/2006/relationships"><Relationship Id="rId2" Type="http://schemas.openxmlformats.org/officeDocument/2006/relationships/image" Target="../media/image37.wmf"/><Relationship Id="rId1" Type="http://schemas.openxmlformats.org/officeDocument/2006/relationships/image" Target="../media/image36.wmf"/></Relationships>
</file>

<file path=ppt/drawings/_rels/vmlDrawing18.vml.rels><?xml version="1.0" encoding="UTF-8" standalone="yes"?>
<Relationships xmlns="http://schemas.openxmlformats.org/package/2006/relationships"><Relationship Id="rId2" Type="http://schemas.openxmlformats.org/officeDocument/2006/relationships/image" Target="../media/image39.wmf"/><Relationship Id="rId1" Type="http://schemas.openxmlformats.org/officeDocument/2006/relationships/image" Target="../media/image38.wmf"/></Relationships>
</file>

<file path=ppt/drawings/_rels/vmlDrawing19.vml.rels><?xml version="1.0" encoding="UTF-8" standalone="yes"?>
<Relationships xmlns="http://schemas.openxmlformats.org/package/2006/relationships"><Relationship Id="rId1" Type="http://schemas.openxmlformats.org/officeDocument/2006/relationships/image" Target="../media/image40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5.wmf"/><Relationship Id="rId1" Type="http://schemas.openxmlformats.org/officeDocument/2006/relationships/image" Target="../media/image4.wmf"/></Relationships>
</file>

<file path=ppt/drawings/_rels/vmlDrawing20.vml.rels><?xml version="1.0" encoding="UTF-8" standalone="yes"?>
<Relationships xmlns="http://schemas.openxmlformats.org/package/2006/relationships"><Relationship Id="rId1" Type="http://schemas.openxmlformats.org/officeDocument/2006/relationships/image" Target="../media/image41.wmf"/></Relationships>
</file>

<file path=ppt/drawings/_rels/vmlDrawing21.vml.rels><?xml version="1.0" encoding="UTF-8" standalone="yes"?>
<Relationships xmlns="http://schemas.openxmlformats.org/package/2006/relationships"><Relationship Id="rId1" Type="http://schemas.openxmlformats.org/officeDocument/2006/relationships/image" Target="../media/image42.wmf"/></Relationships>
</file>

<file path=ppt/drawings/_rels/vmlDrawing22.vml.rels><?xml version="1.0" encoding="UTF-8" standalone="yes"?>
<Relationships xmlns="http://schemas.openxmlformats.org/package/2006/relationships"><Relationship Id="rId1" Type="http://schemas.openxmlformats.org/officeDocument/2006/relationships/image" Target="../media/image43.wmf"/></Relationships>
</file>

<file path=ppt/drawings/_rels/vmlDrawing23.vml.rels><?xml version="1.0" encoding="UTF-8" standalone="yes"?>
<Relationships xmlns="http://schemas.openxmlformats.org/package/2006/relationships"><Relationship Id="rId2" Type="http://schemas.openxmlformats.org/officeDocument/2006/relationships/image" Target="../media/image45.wmf"/><Relationship Id="rId1" Type="http://schemas.openxmlformats.org/officeDocument/2006/relationships/image" Target="../media/image44.wmf"/></Relationships>
</file>

<file path=ppt/drawings/_rels/vmlDrawing2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6.wmf"/></Relationships>
</file>

<file path=ppt/drawings/_rels/vmlDrawing25.vml.rels><?xml version="1.0" encoding="UTF-8" standalone="yes"?>
<Relationships xmlns="http://schemas.openxmlformats.org/package/2006/relationships"><Relationship Id="rId2" Type="http://schemas.openxmlformats.org/officeDocument/2006/relationships/image" Target="../media/image48.wmf"/><Relationship Id="rId1" Type="http://schemas.openxmlformats.org/officeDocument/2006/relationships/image" Target="../media/image47.wmf"/></Relationships>
</file>

<file path=ppt/drawings/_rels/vmlDrawing26.vml.rels><?xml version="1.0" encoding="UTF-8" standalone="yes"?>
<Relationships xmlns="http://schemas.openxmlformats.org/package/2006/relationships"><Relationship Id="rId2" Type="http://schemas.openxmlformats.org/officeDocument/2006/relationships/image" Target="../media/image50.wmf"/><Relationship Id="rId1" Type="http://schemas.openxmlformats.org/officeDocument/2006/relationships/image" Target="../media/image49.wmf"/></Relationships>
</file>

<file path=ppt/drawings/_rels/vmlDrawing27.vml.rels><?xml version="1.0" encoding="UTF-8" standalone="yes"?>
<Relationships xmlns="http://schemas.openxmlformats.org/package/2006/relationships"><Relationship Id="rId2" Type="http://schemas.openxmlformats.org/officeDocument/2006/relationships/image" Target="../media/image52.wmf"/><Relationship Id="rId1" Type="http://schemas.openxmlformats.org/officeDocument/2006/relationships/image" Target="../media/image51.wmf"/></Relationships>
</file>

<file path=ppt/drawings/_rels/vmlDrawing28.vml.rels><?xml version="1.0" encoding="UTF-8" standalone="yes"?>
<Relationships xmlns="http://schemas.openxmlformats.org/package/2006/relationships"><Relationship Id="rId1" Type="http://schemas.openxmlformats.org/officeDocument/2006/relationships/image" Target="../media/image53.wmf"/></Relationships>
</file>

<file path=ppt/drawings/_rels/vmlDrawing29.vml.rels><?xml version="1.0" encoding="UTF-8" standalone="yes"?>
<Relationships xmlns="http://schemas.openxmlformats.org/package/2006/relationships"><Relationship Id="rId2" Type="http://schemas.openxmlformats.org/officeDocument/2006/relationships/image" Target="../media/image55.wmf"/><Relationship Id="rId1" Type="http://schemas.openxmlformats.org/officeDocument/2006/relationships/image" Target="../media/image54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wmf"/></Relationships>
</file>

<file path=ppt/drawings/_rels/vmlDrawing30.vml.rels><?xml version="1.0" encoding="UTF-8" standalone="yes"?>
<Relationships xmlns="http://schemas.openxmlformats.org/package/2006/relationships"><Relationship Id="rId2" Type="http://schemas.openxmlformats.org/officeDocument/2006/relationships/image" Target="../media/image57.wmf"/><Relationship Id="rId1" Type="http://schemas.openxmlformats.org/officeDocument/2006/relationships/image" Target="../media/image56.wmf"/></Relationships>
</file>

<file path=ppt/drawings/_rels/vmlDrawing31.vml.rels><?xml version="1.0" encoding="UTF-8" standalone="yes"?>
<Relationships xmlns="http://schemas.openxmlformats.org/package/2006/relationships"><Relationship Id="rId1" Type="http://schemas.openxmlformats.org/officeDocument/2006/relationships/image" Target="../media/image58.wmf"/></Relationships>
</file>

<file path=ppt/drawings/_rels/vmlDrawing32.vml.rels><?xml version="1.0" encoding="UTF-8" standalone="yes"?>
<Relationships xmlns="http://schemas.openxmlformats.org/package/2006/relationships"><Relationship Id="rId2" Type="http://schemas.openxmlformats.org/officeDocument/2006/relationships/image" Target="../media/image60.wmf"/><Relationship Id="rId1" Type="http://schemas.openxmlformats.org/officeDocument/2006/relationships/image" Target="../media/image59.wmf"/></Relationships>
</file>

<file path=ppt/drawings/_rels/vmlDrawing33.vml.rels><?xml version="1.0" encoding="UTF-8" standalone="yes"?>
<Relationships xmlns="http://schemas.openxmlformats.org/package/2006/relationships"><Relationship Id="rId2" Type="http://schemas.openxmlformats.org/officeDocument/2006/relationships/image" Target="../media/image62.wmf"/><Relationship Id="rId1" Type="http://schemas.openxmlformats.org/officeDocument/2006/relationships/image" Target="../media/image61.wmf"/></Relationships>
</file>

<file path=ppt/drawings/_rels/vmlDrawing34.vml.rels><?xml version="1.0" encoding="UTF-8" standalone="yes"?>
<Relationships xmlns="http://schemas.openxmlformats.org/package/2006/relationships"><Relationship Id="rId1" Type="http://schemas.openxmlformats.org/officeDocument/2006/relationships/image" Target="../media/image63.wmf"/></Relationships>
</file>

<file path=ppt/drawings/_rels/vmlDrawing35.vml.rels><?xml version="1.0" encoding="UTF-8" standalone="yes"?>
<Relationships xmlns="http://schemas.openxmlformats.org/package/2006/relationships"><Relationship Id="rId2" Type="http://schemas.openxmlformats.org/officeDocument/2006/relationships/image" Target="../media/image65.wmf"/><Relationship Id="rId1" Type="http://schemas.openxmlformats.org/officeDocument/2006/relationships/image" Target="../media/image64.wmf"/></Relationships>
</file>

<file path=ppt/drawings/_rels/vmlDrawing36.vml.rels><?xml version="1.0" encoding="UTF-8" standalone="yes"?>
<Relationships xmlns="http://schemas.openxmlformats.org/package/2006/relationships"><Relationship Id="rId1" Type="http://schemas.openxmlformats.org/officeDocument/2006/relationships/image" Target="../media/image66.wmf"/></Relationships>
</file>

<file path=ppt/drawings/_rels/vmlDrawing37.vml.rels><?xml version="1.0" encoding="UTF-8" standalone="yes"?>
<Relationships xmlns="http://schemas.openxmlformats.org/package/2006/relationships"><Relationship Id="rId1" Type="http://schemas.openxmlformats.org/officeDocument/2006/relationships/image" Target="../media/image67.wmf"/></Relationships>
</file>

<file path=ppt/drawings/_rels/vmlDrawing38.vml.rels><?xml version="1.0" encoding="UTF-8" standalone="yes"?>
<Relationships xmlns="http://schemas.openxmlformats.org/package/2006/relationships"><Relationship Id="rId1" Type="http://schemas.openxmlformats.org/officeDocument/2006/relationships/image" Target="../media/image68.wmf"/></Relationships>
</file>

<file path=ppt/drawings/_rels/vmlDrawing39.vml.rels><?xml version="1.0" encoding="UTF-8" standalone="yes"?>
<Relationships xmlns="http://schemas.openxmlformats.org/package/2006/relationships"><Relationship Id="rId1" Type="http://schemas.openxmlformats.org/officeDocument/2006/relationships/image" Target="../media/image69.wmf"/></Relationships>
</file>

<file path=ppt/drawings/_rels/vmlDrawing4.vml.rels><?xml version="1.0" encoding="UTF-8" standalone="yes"?>
<Relationships xmlns="http://schemas.openxmlformats.org/package/2006/relationships"><Relationship Id="rId2" Type="http://schemas.openxmlformats.org/officeDocument/2006/relationships/image" Target="../media/image8.wmf"/><Relationship Id="rId1" Type="http://schemas.openxmlformats.org/officeDocument/2006/relationships/image" Target="../media/image7.wmf"/></Relationships>
</file>

<file path=ppt/drawings/_rels/vmlDrawing40.vml.rels><?xml version="1.0" encoding="UTF-8" standalone="yes"?>
<Relationships xmlns="http://schemas.openxmlformats.org/package/2006/relationships"><Relationship Id="rId3" Type="http://schemas.openxmlformats.org/officeDocument/2006/relationships/image" Target="../media/image72.wmf"/><Relationship Id="rId2" Type="http://schemas.openxmlformats.org/officeDocument/2006/relationships/image" Target="../media/image71.wmf"/><Relationship Id="rId1" Type="http://schemas.openxmlformats.org/officeDocument/2006/relationships/image" Target="../media/image70.wmf"/></Relationships>
</file>

<file path=ppt/drawings/_rels/vmlDrawing41.vml.rels><?xml version="1.0" encoding="UTF-8" standalone="yes"?>
<Relationships xmlns="http://schemas.openxmlformats.org/package/2006/relationships"><Relationship Id="rId2" Type="http://schemas.openxmlformats.org/officeDocument/2006/relationships/image" Target="../media/image74.wmf"/><Relationship Id="rId1" Type="http://schemas.openxmlformats.org/officeDocument/2006/relationships/image" Target="../media/image73.wmf"/></Relationships>
</file>

<file path=ppt/drawings/_rels/vmlDrawing42.vml.rels><?xml version="1.0" encoding="UTF-8" standalone="yes"?>
<Relationships xmlns="http://schemas.openxmlformats.org/package/2006/relationships"><Relationship Id="rId1" Type="http://schemas.openxmlformats.org/officeDocument/2006/relationships/image" Target="../media/image75.wmf"/></Relationships>
</file>

<file path=ppt/drawings/_rels/vmlDrawing5.vml.rels><?xml version="1.0" encoding="UTF-8" standalone="yes"?>
<Relationships xmlns="http://schemas.openxmlformats.org/package/2006/relationships"><Relationship Id="rId2" Type="http://schemas.openxmlformats.org/officeDocument/2006/relationships/image" Target="../media/image10.wmf"/><Relationship Id="rId1" Type="http://schemas.openxmlformats.org/officeDocument/2006/relationships/image" Target="../media/image9.w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3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17.wmf"/><Relationship Id="rId2" Type="http://schemas.openxmlformats.org/officeDocument/2006/relationships/image" Target="../media/image16.wmf"/><Relationship Id="rId1" Type="http://schemas.openxmlformats.org/officeDocument/2006/relationships/image" Target="../media/image15.wmf"/></Relationships>
</file>

<file path=ppt/drawings/_rels/vmlDrawing8.vml.rels><?xml version="1.0" encoding="UTF-8" standalone="yes"?>
<Relationships xmlns="http://schemas.openxmlformats.org/package/2006/relationships"><Relationship Id="rId2" Type="http://schemas.openxmlformats.org/officeDocument/2006/relationships/image" Target="../media/image19.wmf"/><Relationship Id="rId1" Type="http://schemas.openxmlformats.org/officeDocument/2006/relationships/image" Target="../media/image18.wmf"/></Relationships>
</file>

<file path=ppt/drawings/_rels/vmlDrawing9.vml.rels><?xml version="1.0" encoding="UTF-8" standalone="yes"?>
<Relationships xmlns="http://schemas.openxmlformats.org/package/2006/relationships"><Relationship Id="rId3" Type="http://schemas.openxmlformats.org/officeDocument/2006/relationships/image" Target="../media/image22.wmf"/><Relationship Id="rId2" Type="http://schemas.openxmlformats.org/officeDocument/2006/relationships/image" Target="../media/image21.wmf"/><Relationship Id="rId1" Type="http://schemas.openxmlformats.org/officeDocument/2006/relationships/image" Target="../media/image20.wmf"/><Relationship Id="rId4" Type="http://schemas.openxmlformats.org/officeDocument/2006/relationships/image" Target="../media/image23.wmf"/></Relationships>
</file>

<file path=ppt/media/image1.wmf>
</file>

<file path=ppt/media/image10.wmf>
</file>

<file path=ppt/media/image13.wmf>
</file>

<file path=ppt/media/image14.png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png>
</file>

<file path=ppt/media/image30.wmf>
</file>

<file path=ppt/media/image31.wmf>
</file>

<file path=ppt/media/image32.wmf>
</file>

<file path=ppt/media/image33.wmf>
</file>

<file path=ppt/media/image34.wmf>
</file>

<file path=ppt/media/image35.wmf>
</file>

<file path=ppt/media/image36.wmf>
</file>

<file path=ppt/media/image37.wmf>
</file>

<file path=ppt/media/image38.wmf>
</file>

<file path=ppt/media/image39.wmf>
</file>

<file path=ppt/media/image4.wmf>
</file>

<file path=ppt/media/image40.wmf>
</file>

<file path=ppt/media/image41.wmf>
</file>

<file path=ppt/media/image42.wmf>
</file>

<file path=ppt/media/image43.wmf>
</file>

<file path=ppt/media/image44.wmf>
</file>

<file path=ppt/media/image45.wmf>
</file>

<file path=ppt/media/image46.wmf>
</file>

<file path=ppt/media/image47.wmf>
</file>

<file path=ppt/media/image48.wmf>
</file>

<file path=ppt/media/image49.wmf>
</file>

<file path=ppt/media/image5.wmf>
</file>

<file path=ppt/media/image50.wmf>
</file>

<file path=ppt/media/image51.wmf>
</file>

<file path=ppt/media/image52.wmf>
</file>

<file path=ppt/media/image53.wmf>
</file>

<file path=ppt/media/image54.wmf>
</file>

<file path=ppt/media/image55.wmf>
</file>

<file path=ppt/media/image56.wmf>
</file>

<file path=ppt/media/image57.wmf>
</file>

<file path=ppt/media/image58.wmf>
</file>

<file path=ppt/media/image59.wmf>
</file>

<file path=ppt/media/image6.wmf>
</file>

<file path=ppt/media/image60.wmf>
</file>

<file path=ppt/media/image61.wmf>
</file>

<file path=ppt/media/image62.wmf>
</file>

<file path=ppt/media/image63.wmf>
</file>

<file path=ppt/media/image64.wmf>
</file>

<file path=ppt/media/image65.wmf>
</file>

<file path=ppt/media/image66.wmf>
</file>

<file path=ppt/media/image67.wmf>
</file>

<file path=ppt/media/image68.wmf>
</file>

<file path=ppt/media/image69.wmf>
</file>

<file path=ppt/media/image7.wmf>
</file>

<file path=ppt/media/image70.wmf>
</file>

<file path=ppt/media/image71.wmf>
</file>

<file path=ppt/media/image72.wmf>
</file>

<file path=ppt/media/image73.wmf>
</file>

<file path=ppt/media/image74.wmf>
</file>

<file path=ppt/media/image75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A8FC5446-E64C-4B36-9074-8DC2C6EFA973}" type="datetimeFigureOut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0113" y="739775"/>
            <a:ext cx="4935537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3100" y="4687888"/>
            <a:ext cx="5389563" cy="44418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4188"/>
            <a:ext cx="2919413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14763" y="9374188"/>
            <a:ext cx="2919412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47CF09C4-37DB-4D9B-B5F5-B33DD645FF6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12"/>
          <p:cNvSpPr/>
          <p:nvPr/>
        </p:nvSpPr>
        <p:spPr>
          <a:xfrm>
            <a:off x="0" y="2652713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/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91FA81-8167-4A47-B69F-24A8D856B85B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78F5D1-4663-495D-9BDD-1C2860647A2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840BE9-B938-4C43-B98A-41D9039570C6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D70AB7-BE89-42B1-9357-6AA310E5A3C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5BB386-E568-4478-BA02-6E11C8FDE3D1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C7DD25-3ACE-4904-9AE7-02F1F51C494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6F5EA4-C840-4552-AA7C-7D22BEA78691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5341CF-D414-4611-A50F-EF4E1B09FA3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8"/>
          <p:cNvSpPr/>
          <p:nvPr/>
        </p:nvSpPr>
        <p:spPr>
          <a:xfrm>
            <a:off x="0" y="2652713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4AFB5A-FE1D-4D20-9D06-70E0545DDA24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367B54-3820-4A51-BAD5-1AF425069AD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F8D48B-4F64-42B5-B445-A4AC39B88B90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6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7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DC0C41-0E01-4474-99FA-579C960064F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6F4061-6A40-4453-BA16-87A63BFF11F3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1474C5-312D-48B8-8F7B-E7E0246AED8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F2E24F-7717-4945-AF3B-02A9A295E180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C09103-D269-4945-ADB4-BF8676EE2E9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4819F4-99BF-49BC-AAA4-377D5BDED131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098012-2A98-4E95-84D2-00447650085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/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903C34-74E1-4AC9-804B-E8B21BDBF83E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0231ED-3037-401D-9918-C9254B3944A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7" name="Rectangle 9"/>
          <p:cNvSpPr/>
          <p:nvPr/>
        </p:nvSpPr>
        <p:spPr>
          <a:xfrm>
            <a:off x="0" y="2652713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 rtlCol="0"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/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9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FF7659-85E5-4694-9B9D-82390840EEA3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10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11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E2FDD5-0F2C-4190-9AF8-D9E460D8277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725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875" y="4371975"/>
            <a:ext cx="6511925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91149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143000" y="731838"/>
            <a:ext cx="6400800" cy="3475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917E134-2382-4FDA-94FA-3D8D0D64E66C}" type="datetime1">
              <a:rPr lang="ru-RU"/>
              <a:pPr>
                <a:defRPr/>
              </a:pPr>
              <a:t>03.05.2013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172200"/>
            <a:ext cx="33528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100" b="1">
                <a:solidFill>
                  <a:srgbClr val="7F7F7F"/>
                </a:solidFill>
                <a:latin typeface="Trebuchet MS" pitchFamily="34" charset="0"/>
              </a:defRPr>
            </a:lvl1pPr>
          </a:lstStyle>
          <a:p>
            <a:r>
              <a:rPr lang="ru-RU"/>
              <a:t>Нижник Я.П.  </a:t>
            </a:r>
            <a:r>
              <a:rPr lang="en-US"/>
              <a:t>http://norgchem.professorjournal.ru</a:t>
            </a: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B408A53-9A8A-424F-8A2B-D05D0C55133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1" r:id="rId2"/>
    <p:sldLayoutId id="2147483673" r:id="rId3"/>
    <p:sldLayoutId id="2147483670" r:id="rId4"/>
    <p:sldLayoutId id="2147483669" r:id="rId5"/>
    <p:sldLayoutId id="2147483668" r:id="rId6"/>
    <p:sldLayoutId id="2147483667" r:id="rId7"/>
    <p:sldLayoutId id="2147483666" r:id="rId8"/>
    <p:sldLayoutId id="2147483674" r:id="rId9"/>
    <p:sldLayoutId id="2147483665" r:id="rId10"/>
    <p:sldLayoutId id="2147483664" r:id="rId11"/>
  </p:sldLayoutIdLst>
  <p:timing>
    <p:tnLst>
      <p:par>
        <p:cTn id="1" dur="indefinite" restart="never" nodeType="tmRoot"/>
      </p:par>
    </p:tnLst>
  </p:timing>
  <p:hf hdr="0"/>
  <p:txStyles>
    <p:titleStyle>
      <a:lvl1pPr marL="319088" indent="-319088" algn="r" rtl="0" eaLnBrk="0" fontAlgn="base" hangingPunct="0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marL="319088" indent="-319088" algn="r" rtl="0" eaLnBrk="0" fontAlgn="base" hangingPunct="0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>
          <a:solidFill>
            <a:schemeClr val="tx1"/>
          </a:solidFill>
          <a:latin typeface="Trebuchet MS" pitchFamily="34" charset="0"/>
        </a:defRPr>
      </a:lvl2pPr>
      <a:lvl3pPr marL="319088" indent="-319088" algn="r" rtl="0" eaLnBrk="0" fontAlgn="base" hangingPunct="0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>
          <a:solidFill>
            <a:schemeClr val="tx1"/>
          </a:solidFill>
          <a:latin typeface="Trebuchet MS" pitchFamily="34" charset="0"/>
        </a:defRPr>
      </a:lvl3pPr>
      <a:lvl4pPr marL="319088" indent="-319088" algn="r" rtl="0" eaLnBrk="0" fontAlgn="base" hangingPunct="0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>
          <a:solidFill>
            <a:schemeClr val="tx1"/>
          </a:solidFill>
          <a:latin typeface="Trebuchet MS" pitchFamily="34" charset="0"/>
        </a:defRPr>
      </a:lvl4pPr>
      <a:lvl5pPr marL="319088" indent="-319088" algn="r" rtl="0" eaLnBrk="0" fontAlgn="base" hangingPunct="0">
        <a:spcBef>
          <a:spcPct val="0"/>
        </a:spcBef>
        <a:spcAft>
          <a:spcPct val="0"/>
        </a:spcAft>
        <a:buClr>
          <a:srgbClr val="C3260C"/>
        </a:buClr>
        <a:buSzPct val="128000"/>
        <a:buFont typeface="Georgia" pitchFamily="18" charset="0"/>
        <a:buChar char="*"/>
        <a:defRPr sz="4600" b="1">
          <a:solidFill>
            <a:schemeClr val="tx1"/>
          </a:solidFill>
          <a:latin typeface="Trebuchet MS" pitchFamily="34" charset="0"/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563" algn="l" rtl="0" eaLnBrk="0" fontAlgn="base" hangingPunct="0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sz="2200" kern="1200">
          <a:solidFill>
            <a:srgbClr val="404040"/>
          </a:solidFill>
          <a:latin typeface="+mn-lt"/>
          <a:ea typeface="+mn-ea"/>
          <a:cs typeface="+mn-cs"/>
        </a:defRPr>
      </a:lvl1pPr>
      <a:lvl2pPr marL="547688" indent="-182563" algn="l" rtl="0" eaLnBrk="0" fontAlgn="base" hangingPunct="0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sz="2000" kern="1200">
          <a:solidFill>
            <a:srgbClr val="404040"/>
          </a:solidFill>
          <a:latin typeface="+mn-lt"/>
          <a:ea typeface="+mn-ea"/>
          <a:cs typeface="+mn-cs"/>
        </a:defRPr>
      </a:lvl2pPr>
      <a:lvl3pPr marL="822325" indent="-182563" algn="l" rtl="0" eaLnBrk="0" fontAlgn="base" hangingPunct="0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sz="2400" kern="1200">
          <a:solidFill>
            <a:srgbClr val="404040"/>
          </a:solidFill>
          <a:latin typeface="+mn-lt"/>
          <a:ea typeface="+mn-ea"/>
          <a:cs typeface="+mn-cs"/>
        </a:defRPr>
      </a:lvl3pPr>
      <a:lvl4pPr marL="1096963" indent="-182563" algn="l" rtl="0" eaLnBrk="0" fontAlgn="base" hangingPunct="0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sz="1600" kern="1200">
          <a:solidFill>
            <a:srgbClr val="404040"/>
          </a:solidFill>
          <a:latin typeface="+mn-lt"/>
          <a:ea typeface="+mn-ea"/>
          <a:cs typeface="+mn-cs"/>
        </a:defRPr>
      </a:lvl4pPr>
      <a:lvl5pPr marL="1389063" indent="-182563" algn="l" rtl="0" eaLnBrk="0" fontAlgn="base" hangingPunct="0">
        <a:spcBef>
          <a:spcPct val="20000"/>
        </a:spcBef>
        <a:spcAft>
          <a:spcPts val="300"/>
        </a:spcAft>
        <a:buClr>
          <a:srgbClr val="C3260C"/>
        </a:buClr>
        <a:buSzPct val="130000"/>
        <a:buFont typeface="Georgia" pitchFamily="18" charset="0"/>
        <a:buChar char="*"/>
        <a:defRPr sz="1400" kern="1200">
          <a:solidFill>
            <a:srgbClr val="404040"/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4" Type="http://schemas.openxmlformats.org/officeDocument/2006/relationships/image" Target="../media/image14.png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5" Type="http://schemas.openxmlformats.org/officeDocument/2006/relationships/oleObject" Target="../embeddings/oleObject13.bin"/><Relationship Id="rId4" Type="http://schemas.openxmlformats.org/officeDocument/2006/relationships/oleObject" Target="../embeddings/oleObject12.bin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4" Type="http://schemas.openxmlformats.org/officeDocument/2006/relationships/oleObject" Target="../embeddings/oleObject15.bin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9.vml"/><Relationship Id="rId6" Type="http://schemas.openxmlformats.org/officeDocument/2006/relationships/oleObject" Target="../embeddings/oleObject19.bin"/><Relationship Id="rId5" Type="http://schemas.openxmlformats.org/officeDocument/2006/relationships/oleObject" Target="../embeddings/oleObject18.bin"/><Relationship Id="rId4" Type="http://schemas.openxmlformats.org/officeDocument/2006/relationships/oleObject" Target="../embeddings/oleObject17.bin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0.v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1.v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2.v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3.vml"/><Relationship Id="rId5" Type="http://schemas.openxmlformats.org/officeDocument/2006/relationships/oleObject" Target="../embeddings/oleObject25.bin"/><Relationship Id="rId4" Type="http://schemas.openxmlformats.org/officeDocument/2006/relationships/oleObject" Target="../embeddings/oleObject24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3.png"/><Relationship Id="rId4" Type="http://schemas.openxmlformats.org/officeDocument/2006/relationships/oleObject" Target="../embeddings/oleObject2.bin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4.v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5.vml"/><Relationship Id="rId4" Type="http://schemas.openxmlformats.org/officeDocument/2006/relationships/oleObject" Target="../embeddings/oleObject28.bin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6.vml"/><Relationship Id="rId5" Type="http://schemas.openxmlformats.org/officeDocument/2006/relationships/oleObject" Target="../embeddings/oleObject31.bin"/><Relationship Id="rId4" Type="http://schemas.openxmlformats.org/officeDocument/2006/relationships/oleObject" Target="../embeddings/oleObject30.bin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7.vml"/><Relationship Id="rId4" Type="http://schemas.openxmlformats.org/officeDocument/2006/relationships/oleObject" Target="../embeddings/oleObject33.bin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8.vml"/><Relationship Id="rId4" Type="http://schemas.openxmlformats.org/officeDocument/2006/relationships/oleObject" Target="../embeddings/oleObject35.bin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9.v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0.v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1.v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2.v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3.vml"/><Relationship Id="rId4" Type="http://schemas.openxmlformats.org/officeDocument/2006/relationships/oleObject" Target="../embeddings/oleObject41.bin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4.v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5.vml"/><Relationship Id="rId4" Type="http://schemas.openxmlformats.org/officeDocument/2006/relationships/oleObject" Target="../embeddings/oleObject44.bin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6.vml"/><Relationship Id="rId4" Type="http://schemas.openxmlformats.org/officeDocument/2006/relationships/oleObject" Target="../embeddings/oleObject46.bin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7.vml"/><Relationship Id="rId4" Type="http://schemas.openxmlformats.org/officeDocument/2006/relationships/oleObject" Target="../embeddings/oleObject48.bin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8.v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9.vml"/><Relationship Id="rId4" Type="http://schemas.openxmlformats.org/officeDocument/2006/relationships/oleObject" Target="../embeddings/oleObject51.bin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0.vml"/><Relationship Id="rId4" Type="http://schemas.openxmlformats.org/officeDocument/2006/relationships/oleObject" Target="../embeddings/oleObject53.bin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1.v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2.vml"/><Relationship Id="rId4" Type="http://schemas.openxmlformats.org/officeDocument/2006/relationships/oleObject" Target="../embeddings/oleObject56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4.bin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3.vml"/><Relationship Id="rId4" Type="http://schemas.openxmlformats.org/officeDocument/2006/relationships/oleObject" Target="../embeddings/oleObject58.bin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4.v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5.vml"/><Relationship Id="rId4" Type="http://schemas.openxmlformats.org/officeDocument/2006/relationships/oleObject" Target="../embeddings/oleObject61.bin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6.v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7.v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8.v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9.v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0.vml"/><Relationship Id="rId5" Type="http://schemas.openxmlformats.org/officeDocument/2006/relationships/oleObject" Target="../embeddings/oleObject68.bin"/><Relationship Id="rId4" Type="http://schemas.openxmlformats.org/officeDocument/2006/relationships/oleObject" Target="../embeddings/oleObject67.bin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1.vml"/><Relationship Id="rId4" Type="http://schemas.openxmlformats.org/officeDocument/2006/relationships/oleObject" Target="../embeddings/oleObject70.bin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2.v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4" Type="http://schemas.openxmlformats.org/officeDocument/2006/relationships/oleObject" Target="../embeddings/oleObject7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4" Type="http://schemas.openxmlformats.org/officeDocument/2006/relationships/oleObject" Target="../embeddings/oleObject9.bin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5469F0A-7822-4243-B359-199A6945EBFE}" type="slidenum">
              <a:rPr lang="ru-RU"/>
              <a:pPr>
                <a:defRPr/>
              </a:pPr>
              <a:t>1</a:t>
            </a:fld>
            <a:endParaRPr lang="ru-RU"/>
          </a:p>
        </p:txBody>
      </p:sp>
      <p:sp>
        <p:nvSpPr>
          <p:cNvPr id="87042" name="Номер слайда 5"/>
          <p:cNvSpPr txBox="1">
            <a:spLocks noGrp="1"/>
          </p:cNvSpPr>
          <p:nvPr/>
        </p:nvSpPr>
        <p:spPr bwMode="auto">
          <a:xfrm>
            <a:off x="3810000" y="6172200"/>
            <a:ext cx="1828800" cy="365125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fld id="{D8BEB28B-FD88-4334-86F7-D0345B35D562}" type="slidenum">
              <a:rPr lang="ru-RU" sz="1200" b="1">
                <a:solidFill>
                  <a:srgbClr val="7F7F7F"/>
                </a:solidFill>
                <a:latin typeface="+mn-lt"/>
              </a:rPr>
              <a:pPr algn="ctr">
                <a:defRPr/>
              </a:pPr>
              <a:t>1</a:t>
            </a:fld>
            <a:endParaRPr lang="ru-RU" sz="1200" b="1">
              <a:solidFill>
                <a:srgbClr val="7F7F7F"/>
              </a:solidFill>
              <a:latin typeface="+mn-lt"/>
            </a:endParaRPr>
          </a:p>
        </p:txBody>
      </p:sp>
      <p:sp>
        <p:nvSpPr>
          <p:cNvPr id="2" name="Rectangle 4"/>
          <p:cNvSpPr>
            <a:spLocks noChangeArrowheads="1"/>
          </p:cNvSpPr>
          <p:nvPr/>
        </p:nvSpPr>
        <p:spPr bwMode="auto">
          <a:xfrm>
            <a:off x="1271588" y="2560638"/>
            <a:ext cx="7116762" cy="173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kk-KZ" sz="3600"/>
              <a:t>Окси-, оксо карбоновые кислоты и их химические свойства.</a:t>
            </a:r>
            <a:r>
              <a:rPr lang="ru-RU" sz="360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92612D59-01BB-4054-801C-7492162B2204}" type="slidenum">
              <a:rPr lang="ru-RU"/>
              <a:pPr>
                <a:defRPr/>
              </a:pPr>
              <a:t>10</a:t>
            </a:fld>
            <a:endParaRPr lang="ru-RU"/>
          </a:p>
        </p:txBody>
      </p:sp>
      <p:pic>
        <p:nvPicPr>
          <p:cNvPr id="66561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116013" y="549275"/>
            <a:ext cx="6985000" cy="5032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6562" name="Прямоугольник 3"/>
          <p:cNvSpPr>
            <a:spLocks noChangeArrowheads="1"/>
          </p:cNvSpPr>
          <p:nvPr/>
        </p:nvSpPr>
        <p:spPr bwMode="auto">
          <a:xfrm>
            <a:off x="358775" y="5516563"/>
            <a:ext cx="8497888" cy="64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latin typeface="Trebuchet MS" pitchFamily="34" charset="0"/>
              </a:rPr>
              <a:t>Рис. 2. Температуры кипения в гомологическом ряду карбоновых кислот, альдегидов и спиртов.</a:t>
            </a:r>
          </a:p>
        </p:txBody>
      </p:sp>
      <p:sp>
        <p:nvSpPr>
          <p:cNvPr id="7" name="Номер слайда 6"/>
          <p:cNvSpPr txBox="1">
            <a:spLocks noGrp="1"/>
          </p:cNvSpPr>
          <p:nvPr/>
        </p:nvSpPr>
        <p:spPr>
          <a:xfrm>
            <a:off x="3810000" y="6448425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6E719714-4997-44BB-81EE-89A08F5E9525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10</a:t>
            </a:fld>
            <a:endParaRPr lang="ru-RU" sz="12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CD79A847-C42C-4426-A9E8-971762BFF04F}" type="slidenum">
              <a:rPr lang="ru-RU"/>
              <a:pPr>
                <a:defRPr/>
              </a:pPr>
              <a:t>11</a:t>
            </a:fld>
            <a:endParaRPr lang="ru-RU"/>
          </a:p>
        </p:txBody>
      </p:sp>
      <p:sp>
        <p:nvSpPr>
          <p:cNvPr id="9232" name="Объект 2"/>
          <p:cNvSpPr>
            <a:spLocks noGrp="1"/>
          </p:cNvSpPr>
          <p:nvPr>
            <p:ph sz="quarter" idx="13"/>
          </p:nvPr>
        </p:nvSpPr>
        <p:spPr>
          <a:xfrm>
            <a:off x="250825" y="260350"/>
            <a:ext cx="8569325" cy="3475038"/>
          </a:xfrm>
        </p:spPr>
        <p:txBody>
          <a:bodyPr/>
          <a:lstStyle/>
          <a:p>
            <a:pPr eaLnBrk="1" hangingPunct="1"/>
            <a:r>
              <a:rPr lang="ru-RU" smtClean="0"/>
              <a:t>Почему же температуры кипения кислот больше, чем соответствующих спиртов? </a:t>
            </a:r>
          </a:p>
        </p:txBody>
      </p:sp>
      <p:sp>
        <p:nvSpPr>
          <p:cNvPr id="923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9231" name="Object 15"/>
          <p:cNvGraphicFramePr>
            <a:graphicFrameLocks noChangeAspect="1"/>
          </p:cNvGraphicFramePr>
          <p:nvPr/>
        </p:nvGraphicFramePr>
        <p:xfrm>
          <a:off x="1835150" y="1268413"/>
          <a:ext cx="5384800" cy="1909762"/>
        </p:xfrm>
        <a:graphic>
          <a:graphicData uri="http://schemas.openxmlformats.org/presentationml/2006/ole">
            <p:oleObj spid="_x0000_s9231" name="ISIS/Draw Sketch" r:id="rId3" imgW="1582762" imgH="564366" progId="">
              <p:embed/>
            </p:oleObj>
          </a:graphicData>
        </a:graphic>
      </p:graphicFrame>
      <p:pic>
        <p:nvPicPr>
          <p:cNvPr id="9234" name="Picture 3"/>
          <p:cNvPicPr>
            <a:picLocks noChangeAspect="1" noChangeArrowheads="1"/>
          </p:cNvPicPr>
          <p:nvPr/>
        </p:nvPicPr>
        <p:blipFill>
          <a:blip r:embed="rId4"/>
          <a:srcRect t="20593" b="6851"/>
          <a:stretch>
            <a:fillRect/>
          </a:stretch>
        </p:blipFill>
        <p:spPr bwMode="auto">
          <a:xfrm>
            <a:off x="1619250" y="3213100"/>
            <a:ext cx="6156325" cy="2887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51275" y="645795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052F191E-6907-44B1-89A7-B8570E375FED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11</a:t>
            </a:fld>
            <a:endParaRPr lang="ru-RU" sz="12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57519DB7-B6EF-4E96-901B-0C82CFB133FE}" type="slidenum">
              <a:rPr lang="ru-RU"/>
              <a:pPr>
                <a:defRPr/>
              </a:pPr>
              <a:t>12</a:t>
            </a:fld>
            <a:endParaRPr lang="ru-RU"/>
          </a:p>
        </p:txBody>
      </p:sp>
      <p:sp>
        <p:nvSpPr>
          <p:cNvPr id="4" name="Номер слайда 3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C42D70F2-8D38-4D5C-830A-8E6F244D6893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12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71682" name="Объект 5"/>
          <p:cNvSpPr>
            <a:spLocks noGrp="1"/>
          </p:cNvSpPr>
          <p:nvPr>
            <p:ph sz="quarter" idx="13"/>
          </p:nvPr>
        </p:nvSpPr>
        <p:spPr>
          <a:xfrm>
            <a:off x="250825" y="692150"/>
            <a:ext cx="8569325" cy="5473700"/>
          </a:xfrm>
        </p:spPr>
        <p:txBody>
          <a:bodyPr/>
          <a:lstStyle/>
          <a:p>
            <a:pPr algn="just" eaLnBrk="1" hangingPunct="1"/>
            <a:r>
              <a:rPr lang="ru-RU" smtClean="0"/>
              <a:t>Первые челны гомологического ряда карбоновых кислот обладают резким запахом, средние – прогорклым, неприятным, например, масляная кислота пахнет потом, высшие карбоновые кислоты вследствие нелетучести лишены запаха.</a:t>
            </a:r>
          </a:p>
          <a:p>
            <a:pPr algn="just" eaLnBrk="1" hangingPunct="1"/>
            <a:endParaRPr lang="ru-RU" smtClean="0"/>
          </a:p>
          <a:p>
            <a:pPr algn="just" eaLnBrk="1" hangingPunct="1"/>
            <a:r>
              <a:rPr lang="ru-RU" smtClean="0"/>
              <a:t>Карбоновые кислоты, как правило, не ядовиты, однако приём внутрь концентрированных растворов (например, уксусной эссенции) вызывает тяжёлые ожоги. Нежелательно попадание этих растворов на кожу и тем более внутрь.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30AAD0B4-9E5C-4D6A-BDD2-B097D1B5F81F}" type="slidenum">
              <a:rPr lang="ru-RU"/>
              <a:pPr>
                <a:defRPr/>
              </a:pPr>
              <a:t>13</a:t>
            </a:fld>
            <a:endParaRPr lang="ru-RU"/>
          </a:p>
        </p:txBody>
      </p:sp>
      <p:sp>
        <p:nvSpPr>
          <p:cNvPr id="10280" name="Объект 2"/>
          <p:cNvSpPr>
            <a:spLocks noGrp="1"/>
          </p:cNvSpPr>
          <p:nvPr>
            <p:ph sz="quarter" idx="13"/>
          </p:nvPr>
        </p:nvSpPr>
        <p:spPr>
          <a:xfrm>
            <a:off x="179388" y="188913"/>
            <a:ext cx="6400800" cy="3475037"/>
          </a:xfrm>
        </p:spPr>
        <p:txBody>
          <a:bodyPr/>
          <a:lstStyle/>
          <a:p>
            <a:pPr eaLnBrk="1" hangingPunct="1"/>
            <a:r>
              <a:rPr lang="ru-RU" sz="3200" b="1" smtClean="0"/>
              <a:t>5. Химические свойства</a:t>
            </a:r>
          </a:p>
          <a:p>
            <a:pPr eaLnBrk="1" hangingPunct="1"/>
            <a:r>
              <a:rPr lang="ru-RU" sz="2400" b="1" smtClean="0"/>
              <a:t>5.1. Кислотные свойства</a:t>
            </a:r>
            <a:endParaRPr lang="ru-RU" sz="2400" smtClean="0"/>
          </a:p>
          <a:p>
            <a:pPr eaLnBrk="1" hangingPunct="1"/>
            <a:endParaRPr lang="ru-RU" sz="3200" smtClean="0"/>
          </a:p>
          <a:p>
            <a:pPr eaLnBrk="1" hangingPunct="1"/>
            <a:endParaRPr lang="ru-RU" smtClean="0"/>
          </a:p>
        </p:txBody>
      </p:sp>
      <p:sp>
        <p:nvSpPr>
          <p:cNvPr id="10281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0277" name="Object 37"/>
          <p:cNvGraphicFramePr>
            <a:graphicFrameLocks noChangeAspect="1"/>
          </p:cNvGraphicFramePr>
          <p:nvPr/>
        </p:nvGraphicFramePr>
        <p:xfrm>
          <a:off x="827088" y="1844675"/>
          <a:ext cx="6956425" cy="1368425"/>
        </p:xfrm>
        <a:graphic>
          <a:graphicData uri="http://schemas.openxmlformats.org/presentationml/2006/ole">
            <p:oleObj spid="_x0000_s10277" name="ISIS/Draw Sketch" r:id="rId3" imgW="2860203" imgH="560849" progId="">
              <p:embed/>
            </p:oleObj>
          </a:graphicData>
        </a:graphic>
      </p:graphicFrame>
      <p:sp>
        <p:nvSpPr>
          <p:cNvPr id="10282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0278" name="Object 38"/>
          <p:cNvGraphicFramePr>
            <a:graphicFrameLocks noChangeAspect="1"/>
          </p:cNvGraphicFramePr>
          <p:nvPr/>
        </p:nvGraphicFramePr>
        <p:xfrm>
          <a:off x="539750" y="4149725"/>
          <a:ext cx="4562475" cy="1439863"/>
        </p:xfrm>
        <a:graphic>
          <a:graphicData uri="http://schemas.openxmlformats.org/presentationml/2006/ole">
            <p:oleObj spid="_x0000_s10278" name="ISIS/Draw Sketch" r:id="rId4" imgW="2873101" imgH="900391" progId="">
              <p:embed/>
            </p:oleObj>
          </a:graphicData>
        </a:graphic>
      </p:graphicFrame>
      <p:sp>
        <p:nvSpPr>
          <p:cNvPr id="10283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0279" name="Object 39"/>
          <p:cNvGraphicFramePr>
            <a:graphicFrameLocks noChangeAspect="1"/>
          </p:cNvGraphicFramePr>
          <p:nvPr/>
        </p:nvGraphicFramePr>
        <p:xfrm>
          <a:off x="6516688" y="4149725"/>
          <a:ext cx="1727200" cy="1566863"/>
        </p:xfrm>
        <a:graphic>
          <a:graphicData uri="http://schemas.openxmlformats.org/presentationml/2006/ole">
            <p:oleObj spid="_x0000_s10279" name="ISIS/Draw Sketch" r:id="rId5" imgW="1031078" imgH="929619" progId="">
              <p:embed/>
            </p:oleObj>
          </a:graphicData>
        </a:graphic>
      </p:graphicFrame>
      <p:sp>
        <p:nvSpPr>
          <p:cNvPr id="10" name="Прямоугольник 9"/>
          <p:cNvSpPr/>
          <p:nvPr/>
        </p:nvSpPr>
        <p:spPr>
          <a:xfrm>
            <a:off x="6300788" y="4076700"/>
            <a:ext cx="2303462" cy="1728788"/>
          </a:xfrm>
          <a:prstGeom prst="rect">
            <a:avLst/>
          </a:prstGeom>
          <a:solidFill>
            <a:schemeClr val="accent1">
              <a:alpha val="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13" name="Номер слайда 12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BC0267CB-3826-4256-8B7E-17E1C30E7652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13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C90B9EA3-C473-46AD-B111-42CAD1E44E68}" type="slidenum">
              <a:rPr lang="ru-RU"/>
              <a:pPr>
                <a:defRPr/>
              </a:pPr>
              <a:t>14</a:t>
            </a:fld>
            <a:endParaRPr lang="ru-RU"/>
          </a:p>
        </p:txBody>
      </p:sp>
      <p:sp>
        <p:nvSpPr>
          <p:cNvPr id="11287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1285" name="Object 21"/>
          <p:cNvGraphicFramePr>
            <a:graphicFrameLocks noChangeAspect="1"/>
          </p:cNvGraphicFramePr>
          <p:nvPr/>
        </p:nvGraphicFramePr>
        <p:xfrm>
          <a:off x="1042988" y="692150"/>
          <a:ext cx="7361237" cy="2808288"/>
        </p:xfrm>
        <a:graphic>
          <a:graphicData uri="http://schemas.openxmlformats.org/presentationml/2006/ole">
            <p:oleObj spid="_x0000_s11285" name="ISIS/Draw Sketch" r:id="rId3" imgW="3291331" imgH="1257777" progId="">
              <p:embed/>
            </p:oleObj>
          </a:graphicData>
        </a:graphic>
      </p:graphicFrame>
      <p:sp>
        <p:nvSpPr>
          <p:cNvPr id="11288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1286" name="Object 22"/>
          <p:cNvGraphicFramePr>
            <a:graphicFrameLocks noChangeAspect="1"/>
          </p:cNvGraphicFramePr>
          <p:nvPr/>
        </p:nvGraphicFramePr>
        <p:xfrm>
          <a:off x="1462088" y="4292600"/>
          <a:ext cx="6219825" cy="1081088"/>
        </p:xfrm>
        <a:graphic>
          <a:graphicData uri="http://schemas.openxmlformats.org/presentationml/2006/ole">
            <p:oleObj spid="_x0000_s11286" name="ISIS/Draw Sketch" r:id="rId4" imgW="3175000" imgH="560070" progId="">
              <p:embed/>
            </p:oleObj>
          </a:graphicData>
        </a:graphic>
      </p:graphicFrame>
      <p:sp>
        <p:nvSpPr>
          <p:cNvPr id="11289" name="Прямоугольник 7"/>
          <p:cNvSpPr>
            <a:spLocks noChangeArrowheads="1"/>
          </p:cNvSpPr>
          <p:nvPr/>
        </p:nvSpPr>
        <p:spPr bwMode="auto">
          <a:xfrm>
            <a:off x="1547813" y="5589588"/>
            <a:ext cx="6985000" cy="522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800">
                <a:latin typeface="Trebuchet MS" pitchFamily="34" charset="0"/>
              </a:rPr>
              <a:t>K</a:t>
            </a:r>
            <a:r>
              <a:rPr lang="ru-RU" sz="2800">
                <a:latin typeface="Trebuchet MS" pitchFamily="34" charset="0"/>
              </a:rPr>
              <a:t> = 2.14·10</a:t>
            </a:r>
            <a:r>
              <a:rPr lang="ru-RU" sz="2800" baseline="30000">
                <a:latin typeface="Trebuchet MS" pitchFamily="34" charset="0"/>
              </a:rPr>
              <a:t>-4</a:t>
            </a:r>
            <a:r>
              <a:rPr lang="ru-RU" sz="2800">
                <a:latin typeface="Trebuchet MS" pitchFamily="34" charset="0"/>
              </a:rPr>
              <a:t>                  </a:t>
            </a:r>
            <a:r>
              <a:rPr lang="en-US" sz="2800">
                <a:latin typeface="Trebuchet MS" pitchFamily="34" charset="0"/>
              </a:rPr>
              <a:t>K</a:t>
            </a:r>
            <a:r>
              <a:rPr lang="ru-RU" sz="2800">
                <a:latin typeface="Trebuchet MS" pitchFamily="34" charset="0"/>
              </a:rPr>
              <a:t> = 1.75·10</a:t>
            </a:r>
            <a:r>
              <a:rPr lang="ru-RU" sz="2800" baseline="30000">
                <a:latin typeface="Trebuchet MS" pitchFamily="34" charset="0"/>
              </a:rPr>
              <a:t>-5</a:t>
            </a:r>
            <a:endParaRPr lang="ru-RU" sz="2800">
              <a:latin typeface="Trebuchet MS" pitchFamily="34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1042988" y="3860800"/>
            <a:ext cx="7058025" cy="2376488"/>
          </a:xfrm>
          <a:prstGeom prst="roundRect">
            <a:avLst/>
          </a:prstGeom>
          <a:solidFill>
            <a:srgbClr val="00B050">
              <a:alpha val="12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12" name="Номер слайда 11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1FEBF12E-3F54-452B-B57B-F970F2FA3B94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14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6803A038-50ED-459E-A3F9-ED6B1A30A09E}" type="slidenum">
              <a:rPr lang="ru-RU"/>
              <a:pPr>
                <a:defRPr/>
              </a:pPr>
              <a:t>15</a:t>
            </a:fld>
            <a:endParaRPr lang="ru-RU"/>
          </a:p>
        </p:txBody>
      </p:sp>
      <p:sp>
        <p:nvSpPr>
          <p:cNvPr id="12335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sp>
        <p:nvSpPr>
          <p:cNvPr id="1233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2331" name="Object 43"/>
          <p:cNvGraphicFramePr>
            <a:graphicFrameLocks noChangeAspect="1"/>
          </p:cNvGraphicFramePr>
          <p:nvPr/>
        </p:nvGraphicFramePr>
        <p:xfrm>
          <a:off x="395288" y="765175"/>
          <a:ext cx="8620125" cy="633413"/>
        </p:xfrm>
        <a:graphic>
          <a:graphicData uri="http://schemas.openxmlformats.org/presentationml/2006/ole">
            <p:oleObj spid="_x0000_s12331" name="ISIS/Draw Sketch" r:id="rId3" imgW="3887790" imgH="286147" progId="">
              <p:embed/>
            </p:oleObj>
          </a:graphicData>
        </a:graphic>
      </p:graphicFrame>
      <p:sp>
        <p:nvSpPr>
          <p:cNvPr id="8" name="Прямоугольник 7"/>
          <p:cNvSpPr>
            <a:spLocks noChangeArrowheads="1"/>
          </p:cNvSpPr>
          <p:nvPr/>
        </p:nvSpPr>
        <p:spPr bwMode="auto">
          <a:xfrm>
            <a:off x="539750" y="1484313"/>
            <a:ext cx="8208963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latin typeface="Trebuchet MS" pitchFamily="34" charset="0"/>
              </a:rPr>
              <a:t> </a:t>
            </a:r>
            <a:r>
              <a:rPr lang="ru-RU" i="1">
                <a:latin typeface="Trebuchet MS" pitchFamily="34" charset="0"/>
              </a:rPr>
              <a:t>уксусная кислота 			       ацетат цинка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12338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2332" name="Object 44"/>
          <p:cNvGraphicFramePr>
            <a:graphicFrameLocks noChangeAspect="1"/>
          </p:cNvGraphicFramePr>
          <p:nvPr/>
        </p:nvGraphicFramePr>
        <p:xfrm>
          <a:off x="288925" y="2492375"/>
          <a:ext cx="8845550" cy="546100"/>
        </p:xfrm>
        <a:graphic>
          <a:graphicData uri="http://schemas.openxmlformats.org/presentationml/2006/ole">
            <p:oleObj spid="_x0000_s12332" name="ISIS/Draw Sketch" r:id="rId4" imgW="4180296" imgH="256897" progId="">
              <p:embed/>
            </p:oleObj>
          </a:graphicData>
        </a:graphic>
      </p:graphicFrame>
      <p:sp>
        <p:nvSpPr>
          <p:cNvPr id="12339" name="Прямоугольник 10"/>
          <p:cNvSpPr>
            <a:spLocks noChangeArrowheads="1"/>
          </p:cNvSpPr>
          <p:nvPr/>
        </p:nvSpPr>
        <p:spPr bwMode="auto">
          <a:xfrm>
            <a:off x="179388" y="3105150"/>
            <a:ext cx="84963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уксусная кислота         оксид меди(</a:t>
            </a:r>
            <a:r>
              <a:rPr lang="en-US" i="1">
                <a:latin typeface="Trebuchet MS" pitchFamily="34" charset="0"/>
              </a:rPr>
              <a:t>II</a:t>
            </a:r>
            <a:r>
              <a:rPr lang="ru-RU" i="1">
                <a:latin typeface="Trebuchet MS" pitchFamily="34" charset="0"/>
              </a:rPr>
              <a:t>)                    ацетат меди(</a:t>
            </a:r>
            <a:r>
              <a:rPr lang="en-US" i="1">
                <a:latin typeface="Trebuchet MS" pitchFamily="34" charset="0"/>
              </a:rPr>
              <a:t>II</a:t>
            </a:r>
            <a:r>
              <a:rPr lang="ru-RU" i="1">
                <a:latin typeface="Trebuchet MS" pitchFamily="34" charset="0"/>
              </a:rPr>
              <a:t>)</a:t>
            </a:r>
            <a:endParaRPr lang="ru-RU">
              <a:latin typeface="Trebuchet MS" pitchFamily="34" charset="0"/>
            </a:endParaRPr>
          </a:p>
        </p:txBody>
      </p:sp>
      <p:sp>
        <p:nvSpPr>
          <p:cNvPr id="12340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2333" name="Object 45"/>
          <p:cNvGraphicFramePr>
            <a:graphicFrameLocks noChangeAspect="1"/>
          </p:cNvGraphicFramePr>
          <p:nvPr/>
        </p:nvGraphicFramePr>
        <p:xfrm>
          <a:off x="287338" y="4005263"/>
          <a:ext cx="8569325" cy="1290637"/>
        </p:xfrm>
        <a:graphic>
          <a:graphicData uri="http://schemas.openxmlformats.org/presentationml/2006/ole">
            <p:oleObj spid="_x0000_s12333" name="ISIS/Draw Sketch" r:id="rId5" imgW="4735830" imgH="716280" progId="">
              <p:embed/>
            </p:oleObj>
          </a:graphicData>
        </a:graphic>
      </p:graphicFrame>
      <p:sp>
        <p:nvSpPr>
          <p:cNvPr id="12341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2334" name="Object 46"/>
          <p:cNvGraphicFramePr>
            <a:graphicFrameLocks noChangeAspect="1"/>
          </p:cNvGraphicFramePr>
          <p:nvPr/>
        </p:nvGraphicFramePr>
        <p:xfrm>
          <a:off x="179388" y="5732463"/>
          <a:ext cx="8694737" cy="536575"/>
        </p:xfrm>
        <a:graphic>
          <a:graphicData uri="http://schemas.openxmlformats.org/presentationml/2006/ole">
            <p:oleObj spid="_x0000_s12334" name="ISIS/Draw Sketch" r:id="rId6" imgW="4014966" imgH="253082" progId="">
              <p:embed/>
            </p:oleObj>
          </a:graphicData>
        </a:graphic>
      </p:graphicFrame>
      <p:sp>
        <p:nvSpPr>
          <p:cNvPr id="18" name="Номер слайда 17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CC5FB999-EB3D-49DB-B940-8E5B9AEE7C39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15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62DEC2B5-E933-44D6-BD8A-6F2E3D5AD6D4}" type="slidenum">
              <a:rPr lang="ru-RU"/>
              <a:pPr>
                <a:defRPr/>
              </a:pPr>
              <a:t>16</a:t>
            </a:fld>
            <a:endParaRPr lang="ru-RU"/>
          </a:p>
        </p:txBody>
      </p:sp>
      <p:sp>
        <p:nvSpPr>
          <p:cNvPr id="13325" name="Объект 2"/>
          <p:cNvSpPr>
            <a:spLocks noGrp="1"/>
          </p:cNvSpPr>
          <p:nvPr>
            <p:ph sz="quarter" idx="13"/>
          </p:nvPr>
        </p:nvSpPr>
        <p:spPr>
          <a:xfrm>
            <a:off x="179388" y="188913"/>
            <a:ext cx="6400800" cy="3475037"/>
          </a:xfrm>
        </p:spPr>
        <p:txBody>
          <a:bodyPr/>
          <a:lstStyle/>
          <a:p>
            <a:pPr eaLnBrk="1" hangingPunct="1"/>
            <a:r>
              <a:rPr lang="ru-RU" b="1" smtClean="0"/>
              <a:t>5.2. Нуклеофильное ацильное замещение</a:t>
            </a:r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1332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3324" name="Object 12"/>
          <p:cNvGraphicFramePr>
            <a:graphicFrameLocks noChangeAspect="1"/>
          </p:cNvGraphicFramePr>
          <p:nvPr/>
        </p:nvGraphicFramePr>
        <p:xfrm>
          <a:off x="655638" y="2133600"/>
          <a:ext cx="7832725" cy="1511300"/>
        </p:xfrm>
        <a:graphic>
          <a:graphicData uri="http://schemas.openxmlformats.org/presentationml/2006/ole">
            <p:oleObj spid="_x0000_s13324" name="ISIS/Draw Sketch" r:id="rId3" imgW="2467227" imgH="481999" progId="">
              <p:embed/>
            </p:oleObj>
          </a:graphicData>
        </a:graphic>
      </p:graphicFrame>
      <p:sp>
        <p:nvSpPr>
          <p:cNvPr id="8" name="Номер слайда 7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E18ABD7F-9E42-4E23-978B-EE502DE4F74D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16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E51471F5-9174-46A5-AA20-F2EAE0800407}" type="slidenum">
              <a:rPr lang="ru-RU"/>
              <a:pPr>
                <a:defRPr/>
              </a:pPr>
              <a:t>17</a:t>
            </a:fld>
            <a:endParaRPr lang="ru-RU"/>
          </a:p>
        </p:txBody>
      </p:sp>
      <p:sp>
        <p:nvSpPr>
          <p:cNvPr id="14348" name="Объект 2"/>
          <p:cNvSpPr>
            <a:spLocks noGrp="1"/>
          </p:cNvSpPr>
          <p:nvPr>
            <p:ph sz="quarter" idx="13"/>
          </p:nvPr>
        </p:nvSpPr>
        <p:spPr>
          <a:xfrm>
            <a:off x="179388" y="260350"/>
            <a:ext cx="8569325" cy="3475038"/>
          </a:xfrm>
        </p:spPr>
        <p:txBody>
          <a:bodyPr/>
          <a:lstStyle/>
          <a:p>
            <a:pPr eaLnBrk="1" hangingPunct="1"/>
            <a:r>
              <a:rPr lang="ru-RU" smtClean="0"/>
              <a:t>5.2.1. Образование сложных эфиров – этерификация по Фишеру.</a:t>
            </a:r>
          </a:p>
          <a:p>
            <a:pPr eaLnBrk="1" hangingPunct="1"/>
            <a:endParaRPr lang="ru-RU" smtClean="0"/>
          </a:p>
        </p:txBody>
      </p:sp>
      <p:sp>
        <p:nvSpPr>
          <p:cNvPr id="14349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4347" name="Object 11"/>
          <p:cNvGraphicFramePr>
            <a:graphicFrameLocks noChangeAspect="1"/>
          </p:cNvGraphicFramePr>
          <p:nvPr/>
        </p:nvGraphicFramePr>
        <p:xfrm>
          <a:off x="269875" y="1916113"/>
          <a:ext cx="8604250" cy="1138237"/>
        </p:xfrm>
        <a:graphic>
          <a:graphicData uri="http://schemas.openxmlformats.org/presentationml/2006/ole">
            <p:oleObj spid="_x0000_s14347" name="ISIS/Draw Sketch" r:id="rId3" imgW="5335270" imgH="703580" progId="">
              <p:embed/>
            </p:oleObj>
          </a:graphicData>
        </a:graphic>
      </p:graphicFrame>
      <p:sp>
        <p:nvSpPr>
          <p:cNvPr id="14350" name="Прямоугольник 5"/>
          <p:cNvSpPr>
            <a:spLocks noChangeArrowheads="1"/>
          </p:cNvSpPr>
          <p:nvPr/>
        </p:nvSpPr>
        <p:spPr bwMode="auto">
          <a:xfrm>
            <a:off x="250825" y="3275013"/>
            <a:ext cx="856932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 уксусная кислота      этиловый спирт               этилацетат               вода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CA9C2C1D-7605-497C-BD4C-C6A5F6D11B27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17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16EB1317-72B7-4281-81CE-9BF0234892F6}" type="slidenum">
              <a:rPr lang="ru-RU"/>
              <a:pPr>
                <a:defRPr/>
              </a:pPr>
              <a:t>18</a:t>
            </a:fld>
            <a:endParaRPr lang="ru-RU"/>
          </a:p>
        </p:txBody>
      </p:sp>
      <p:sp>
        <p:nvSpPr>
          <p:cNvPr id="15372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5371" name="Object 11"/>
          <p:cNvGraphicFramePr>
            <a:graphicFrameLocks noChangeAspect="1"/>
          </p:cNvGraphicFramePr>
          <p:nvPr/>
        </p:nvGraphicFramePr>
        <p:xfrm>
          <a:off x="457200" y="1916113"/>
          <a:ext cx="8229600" cy="2592387"/>
        </p:xfrm>
        <a:graphic>
          <a:graphicData uri="http://schemas.openxmlformats.org/presentationml/2006/ole">
            <p:oleObj spid="_x0000_s15371" name="ISIS/Draw Sketch" r:id="rId3" imgW="6455486" imgH="2034826" progId="">
              <p:embed/>
            </p:oleObj>
          </a:graphicData>
        </a:graphic>
      </p:graphicFrame>
      <p:sp>
        <p:nvSpPr>
          <p:cNvPr id="15373" name="Прямоугольник 5"/>
          <p:cNvSpPr>
            <a:spLocks noChangeArrowheads="1"/>
          </p:cNvSpPr>
          <p:nvPr/>
        </p:nvSpPr>
        <p:spPr bwMode="auto">
          <a:xfrm>
            <a:off x="1763713" y="717550"/>
            <a:ext cx="5826125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800">
                <a:latin typeface="Trebuchet MS" pitchFamily="34" charset="0"/>
              </a:rPr>
              <a:t>Механизм реакции этерификации</a:t>
            </a: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8F734B29-AA06-45C1-8D4A-E8C194C4724C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18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310214B4-4640-4F7D-B348-59F616C914A2}" type="slidenum">
              <a:rPr lang="ru-RU"/>
              <a:pPr>
                <a:defRPr/>
              </a:pPr>
              <a:t>19</a:t>
            </a:fld>
            <a:endParaRPr lang="ru-RU"/>
          </a:p>
        </p:txBody>
      </p:sp>
      <p:sp>
        <p:nvSpPr>
          <p:cNvPr id="16418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6415" name="Object 31"/>
          <p:cNvGraphicFramePr>
            <a:graphicFrameLocks noChangeAspect="1"/>
          </p:cNvGraphicFramePr>
          <p:nvPr/>
        </p:nvGraphicFramePr>
        <p:xfrm>
          <a:off x="395288" y="549275"/>
          <a:ext cx="8161337" cy="719138"/>
        </p:xfrm>
        <a:graphic>
          <a:graphicData uri="http://schemas.openxmlformats.org/presentationml/2006/ole">
            <p:oleObj spid="_x0000_s16415" name="ISIS/Draw Sketch" r:id="rId3" imgW="4535119" imgH="404422" progId="">
              <p:embed/>
            </p:oleObj>
          </a:graphicData>
        </a:graphic>
      </p:graphicFrame>
      <p:sp>
        <p:nvSpPr>
          <p:cNvPr id="16419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6416" name="Object 32"/>
          <p:cNvGraphicFramePr>
            <a:graphicFrameLocks noChangeAspect="1"/>
          </p:cNvGraphicFramePr>
          <p:nvPr/>
        </p:nvGraphicFramePr>
        <p:xfrm>
          <a:off x="104775" y="2349500"/>
          <a:ext cx="8934450" cy="1079500"/>
        </p:xfrm>
        <a:graphic>
          <a:graphicData uri="http://schemas.openxmlformats.org/presentationml/2006/ole">
            <p:oleObj spid="_x0000_s16416" name="ISIS/Draw Sketch" r:id="rId4" imgW="5514340" imgH="664210" progId="">
              <p:embed/>
            </p:oleObj>
          </a:graphicData>
        </a:graphic>
      </p:graphicFrame>
      <p:sp>
        <p:nvSpPr>
          <p:cNvPr id="16420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6417" name="Object 33"/>
          <p:cNvGraphicFramePr>
            <a:graphicFrameLocks noChangeAspect="1"/>
          </p:cNvGraphicFramePr>
          <p:nvPr/>
        </p:nvGraphicFramePr>
        <p:xfrm>
          <a:off x="395288" y="3933825"/>
          <a:ext cx="8145462" cy="2232025"/>
        </p:xfrm>
        <a:graphic>
          <a:graphicData uri="http://schemas.openxmlformats.org/presentationml/2006/ole">
            <p:oleObj spid="_x0000_s16417" name="ISIS/Draw Sketch" r:id="rId5" imgW="5949323" imgH="1627861" progId="">
              <p:embed/>
            </p:oleObj>
          </a:graphicData>
        </a:graphic>
      </p:graphicFrame>
      <p:sp>
        <p:nvSpPr>
          <p:cNvPr id="12" name="Номер слайда 11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08FABE09-EB71-4B5B-82BE-B30383FD61B8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19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16422" name="Прямоугольник 12"/>
          <p:cNvSpPr>
            <a:spLocks noChangeArrowheads="1"/>
          </p:cNvSpPr>
          <p:nvPr/>
        </p:nvSpPr>
        <p:spPr bwMode="auto">
          <a:xfrm>
            <a:off x="323850" y="333375"/>
            <a:ext cx="2225675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latin typeface="Trebuchet MS" pitchFamily="34" charset="0"/>
              </a:rPr>
              <a:t>Переэтерификация</a:t>
            </a:r>
          </a:p>
        </p:txBody>
      </p:sp>
      <p:sp>
        <p:nvSpPr>
          <p:cNvPr id="16423" name="Прямоугольник 13"/>
          <p:cNvSpPr>
            <a:spLocks noChangeArrowheads="1"/>
          </p:cNvSpPr>
          <p:nvPr/>
        </p:nvSpPr>
        <p:spPr bwMode="auto">
          <a:xfrm>
            <a:off x="323850" y="1844675"/>
            <a:ext cx="561022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latin typeface="Trebuchet MS" pitchFamily="34" charset="0"/>
              </a:rPr>
              <a:t>Гидролиз сложных эфиров под действием щелочи</a:t>
            </a:r>
          </a:p>
        </p:txBody>
      </p:sp>
      <p:sp>
        <p:nvSpPr>
          <p:cNvPr id="16424" name="Прямоугольник 14"/>
          <p:cNvSpPr>
            <a:spLocks noChangeArrowheads="1"/>
          </p:cNvSpPr>
          <p:nvPr/>
        </p:nvSpPr>
        <p:spPr bwMode="auto">
          <a:xfrm>
            <a:off x="3635375" y="3573463"/>
            <a:ext cx="1595438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latin typeface="Trebuchet MS" pitchFamily="34" charset="0"/>
              </a:rPr>
              <a:t>Механизм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ACA9403B-716C-47EC-AFE7-3BF8524835D6}" type="slidenum">
              <a:rPr lang="ru-RU"/>
              <a:pPr>
                <a:defRPr/>
              </a:pPr>
              <a:t>2</a:t>
            </a:fld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250825" y="188913"/>
            <a:ext cx="8497888" cy="3475037"/>
          </a:xfrm>
        </p:spPr>
        <p:txBody>
          <a:bodyPr rtlCol="0">
            <a:normAutofit fontScale="92500" lnSpcReduction="10000"/>
          </a:bodyPr>
          <a:lstStyle/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r>
              <a:rPr lang="ru-RU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Карбоновые кислоты – производные углеводородов, содержащие карбоксильную группу –</a:t>
            </a:r>
            <a:r>
              <a:rPr lang="en-US" sz="24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COOH</a:t>
            </a:r>
            <a:endParaRPr lang="ru-RU" sz="2400" dirty="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endParaRPr lang="ru-RU" sz="24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endParaRPr lang="ru-RU" sz="2400" dirty="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endParaRPr lang="ru-RU" sz="24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endParaRPr lang="ru-RU" sz="2400" dirty="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endParaRPr lang="ru-RU" sz="3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r>
              <a:rPr lang="ru-RU" sz="3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1. Структура</a:t>
            </a:r>
            <a:endParaRPr lang="ru-RU" sz="3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49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046" name="Object 22"/>
          <p:cNvGraphicFramePr>
            <a:graphicFrameLocks noChangeAspect="1"/>
          </p:cNvGraphicFramePr>
          <p:nvPr/>
        </p:nvGraphicFramePr>
        <p:xfrm>
          <a:off x="323850" y="1557338"/>
          <a:ext cx="8715375" cy="1084262"/>
        </p:xfrm>
        <a:graphic>
          <a:graphicData uri="http://schemas.openxmlformats.org/presentationml/2006/ole">
            <p:oleObj spid="_x0000_s1046" name="ISIS/Draw Sketch" r:id="rId3" imgW="4660900" imgH="580390" progId="">
              <p:embed/>
            </p:oleObj>
          </a:graphicData>
        </a:graphic>
      </p:graphicFrame>
      <p:sp>
        <p:nvSpPr>
          <p:cNvPr id="8" name="Номер слайда 7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FB98619F-EAE1-419A-86E0-B4ADA379B6AA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graphicFrame>
        <p:nvGraphicFramePr>
          <p:cNvPr id="1047" name="Object 23"/>
          <p:cNvGraphicFramePr>
            <a:graphicFrameLocks noChangeAspect="1"/>
          </p:cNvGraphicFramePr>
          <p:nvPr/>
        </p:nvGraphicFramePr>
        <p:xfrm>
          <a:off x="539750" y="4005263"/>
          <a:ext cx="2952750" cy="1876425"/>
        </p:xfrm>
        <a:graphic>
          <a:graphicData uri="http://schemas.openxmlformats.org/presentationml/2006/ole">
            <p:oleObj spid="_x0000_s1047" name="ISIS/Draw Sketch" r:id="rId4" imgW="1228680" imgH="780840" progId="">
              <p:embed/>
            </p:oleObj>
          </a:graphicData>
        </a:graphic>
      </p:graphicFrame>
      <p:pic>
        <p:nvPicPr>
          <p:cNvPr id="1051" name="Picture 15"/>
          <p:cNvPicPr>
            <a:picLocks noChangeAspect="1" noChangeArrowheads="1"/>
          </p:cNvPicPr>
          <p:nvPr/>
        </p:nvPicPr>
        <p:blipFill>
          <a:blip r:embed="rId5"/>
          <a:srcRect t="9616" b="13742"/>
          <a:stretch>
            <a:fillRect/>
          </a:stretch>
        </p:blipFill>
        <p:spPr bwMode="auto">
          <a:xfrm>
            <a:off x="3708400" y="3068638"/>
            <a:ext cx="4991100" cy="243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EA946ED3-7A84-4AE9-8F2D-FDBE29025F86}" type="slidenum">
              <a:rPr lang="ru-RU"/>
              <a:pPr>
                <a:defRPr/>
              </a:pPr>
              <a:t>20</a:t>
            </a:fld>
            <a:endParaRPr lang="ru-RU"/>
          </a:p>
        </p:txBody>
      </p:sp>
      <p:sp>
        <p:nvSpPr>
          <p:cNvPr id="17420" name="Объект 2"/>
          <p:cNvSpPr>
            <a:spLocks noGrp="1"/>
          </p:cNvSpPr>
          <p:nvPr>
            <p:ph sz="quarter" idx="13"/>
          </p:nvPr>
        </p:nvSpPr>
        <p:spPr>
          <a:xfrm>
            <a:off x="250825" y="260350"/>
            <a:ext cx="6400800" cy="3475038"/>
          </a:xfrm>
        </p:spPr>
        <p:txBody>
          <a:bodyPr/>
          <a:lstStyle/>
          <a:p>
            <a:pPr eaLnBrk="1" hangingPunct="1"/>
            <a:r>
              <a:rPr lang="ru-RU" smtClean="0"/>
              <a:t>5.2.2. Образование галогенангидридов</a:t>
            </a:r>
          </a:p>
          <a:p>
            <a:pPr eaLnBrk="1" hangingPunct="1"/>
            <a:endParaRPr lang="ru-RU" smtClean="0"/>
          </a:p>
        </p:txBody>
      </p:sp>
      <p:sp>
        <p:nvSpPr>
          <p:cNvPr id="17421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7419" name="Object 11"/>
          <p:cNvGraphicFramePr>
            <a:graphicFrameLocks noChangeAspect="1"/>
          </p:cNvGraphicFramePr>
          <p:nvPr/>
        </p:nvGraphicFramePr>
        <p:xfrm>
          <a:off x="0" y="1196975"/>
          <a:ext cx="9088438" cy="1295400"/>
        </p:xfrm>
        <a:graphic>
          <a:graphicData uri="http://schemas.openxmlformats.org/presentationml/2006/ole">
            <p:oleObj spid="_x0000_s17419" name="ISIS/Draw Sketch" r:id="rId3" imgW="5472430" imgH="779780" progId="">
              <p:embed/>
            </p:oleObj>
          </a:graphicData>
        </a:graphic>
      </p:graphicFrame>
      <p:sp>
        <p:nvSpPr>
          <p:cNvPr id="17422" name="Прямоугольник 5"/>
          <p:cNvSpPr>
            <a:spLocks noChangeArrowheads="1"/>
          </p:cNvSpPr>
          <p:nvPr/>
        </p:nvSpPr>
        <p:spPr bwMode="auto">
          <a:xfrm>
            <a:off x="298450" y="3068638"/>
            <a:ext cx="8496300" cy="1339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lnSpc>
                <a:spcPct val="150000"/>
              </a:lnSpc>
            </a:pPr>
            <a:r>
              <a:rPr lang="ru-RU">
                <a:latin typeface="Trebuchet MS" pitchFamily="34" charset="0"/>
              </a:rPr>
              <a:t>Атомы галогена в галогенангидридах могут легко замещаются при действии различных нуклеофилов, поэтому  галогенангидриды являются основой для синтеза разнообразных производных карбоновых кислот </a:t>
            </a: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E74F8DA9-F008-4FB8-AC1B-03B0F6AA645F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20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93DF7B30-3811-465D-8CC3-066930F2D92B}" type="slidenum">
              <a:rPr lang="ru-RU"/>
              <a:pPr>
                <a:defRPr/>
              </a:pPr>
              <a:t>21</a:t>
            </a:fld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395288" y="260350"/>
            <a:ext cx="6400800" cy="3475038"/>
          </a:xfrm>
        </p:spPr>
        <p:txBody>
          <a:bodyPr rtlCol="0">
            <a:normAutofit/>
          </a:bodyPr>
          <a:lstStyle/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r>
              <a:rPr lang="ru-RU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5.3. Реакция Геля-</a:t>
            </a:r>
            <a:r>
              <a:rPr lang="ru-RU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Фольгарда</a:t>
            </a:r>
            <a:r>
              <a:rPr lang="ru-RU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-Зелинского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45720" indent="0" eaLnBrk="1" fontAlgn="auto" hangingPunct="1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	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845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8453" name="Object 21"/>
          <p:cNvGraphicFramePr>
            <a:graphicFrameLocks noChangeAspect="1"/>
          </p:cNvGraphicFramePr>
          <p:nvPr/>
        </p:nvGraphicFramePr>
        <p:xfrm>
          <a:off x="220663" y="1196975"/>
          <a:ext cx="8815387" cy="1584325"/>
        </p:xfrm>
        <a:graphic>
          <a:graphicData uri="http://schemas.openxmlformats.org/presentationml/2006/ole">
            <p:oleObj spid="_x0000_s18453" name="ISIS/Draw Sketch" r:id="rId3" imgW="3656330" imgH="657860" progId="">
              <p:embed/>
            </p:oleObj>
          </a:graphicData>
        </a:graphic>
      </p:graphicFrame>
      <p:sp>
        <p:nvSpPr>
          <p:cNvPr id="6" name="Прямоугольник 5"/>
          <p:cNvSpPr>
            <a:spLocks noChangeArrowheads="1"/>
          </p:cNvSpPr>
          <p:nvPr/>
        </p:nvSpPr>
        <p:spPr bwMode="auto">
          <a:xfrm>
            <a:off x="755650" y="2565400"/>
            <a:ext cx="8208963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пропионовая кислота                                     2-хлорпропионовая кислота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18458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8454" name="Object 22"/>
          <p:cNvGraphicFramePr>
            <a:graphicFrameLocks noChangeAspect="1"/>
          </p:cNvGraphicFramePr>
          <p:nvPr/>
        </p:nvGraphicFramePr>
        <p:xfrm>
          <a:off x="215900" y="4149725"/>
          <a:ext cx="8712200" cy="1008063"/>
        </p:xfrm>
        <a:graphic>
          <a:graphicData uri="http://schemas.openxmlformats.org/presentationml/2006/ole">
            <p:oleObj spid="_x0000_s18454" name="ISIS/Draw Sketch" r:id="rId4" imgW="5761102" imgH="660047" progId="">
              <p:embed/>
            </p:oleObj>
          </a:graphicData>
        </a:graphic>
      </p:graphicFrame>
      <p:sp>
        <p:nvSpPr>
          <p:cNvPr id="9" name="Прямоугольник 8"/>
          <p:cNvSpPr>
            <a:spLocks noChangeArrowheads="1"/>
          </p:cNvSpPr>
          <p:nvPr/>
        </p:nvSpPr>
        <p:spPr bwMode="auto">
          <a:xfrm>
            <a:off x="215900" y="5373688"/>
            <a:ext cx="8712200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2-гидроксипропионовая        2-хлорпропионовая               2-аминопропионовая </a:t>
            </a:r>
            <a:endParaRPr lang="ru-RU">
              <a:latin typeface="Trebuchet MS" pitchFamily="34" charset="0"/>
            </a:endParaRPr>
          </a:p>
          <a:p>
            <a:r>
              <a:rPr lang="ru-RU" i="1">
                <a:latin typeface="Trebuchet MS" pitchFamily="34" charset="0"/>
              </a:rPr>
              <a:t>          кислота                                кислота                                 кислота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12" name="Номер слайда 11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F7921D84-26D1-4133-8C97-914E730A19FC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21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9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8CD99815-AF9C-49BA-8917-3C056342289F}" type="slidenum">
              <a:rPr lang="ru-RU"/>
              <a:pPr>
                <a:defRPr/>
              </a:pPr>
              <a:t>22</a:t>
            </a:fld>
            <a:endParaRPr lang="ru-RU"/>
          </a:p>
        </p:txBody>
      </p:sp>
      <p:sp>
        <p:nvSpPr>
          <p:cNvPr id="19490" name="Объект 2"/>
          <p:cNvSpPr>
            <a:spLocks noGrp="1"/>
          </p:cNvSpPr>
          <p:nvPr>
            <p:ph sz="quarter" idx="13"/>
          </p:nvPr>
        </p:nvSpPr>
        <p:spPr>
          <a:xfrm>
            <a:off x="179388" y="188913"/>
            <a:ext cx="7219950" cy="3475037"/>
          </a:xfrm>
        </p:spPr>
        <p:txBody>
          <a:bodyPr/>
          <a:lstStyle/>
          <a:p>
            <a:pPr eaLnBrk="1" hangingPunct="1"/>
            <a:r>
              <a:rPr lang="ru-RU" b="1" smtClean="0"/>
              <a:t>5.4. Декарбоксилирование</a:t>
            </a:r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19491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9487" name="Object 31"/>
          <p:cNvGraphicFramePr>
            <a:graphicFrameLocks noChangeAspect="1"/>
          </p:cNvGraphicFramePr>
          <p:nvPr/>
        </p:nvGraphicFramePr>
        <p:xfrm>
          <a:off x="620713" y="981075"/>
          <a:ext cx="7902575" cy="647700"/>
        </p:xfrm>
        <a:graphic>
          <a:graphicData uri="http://schemas.openxmlformats.org/presentationml/2006/ole">
            <p:oleObj spid="_x0000_s19487" name="ISIS/Draw Sketch" r:id="rId3" imgW="3017520" imgH="242570" progId="">
              <p:embed/>
            </p:oleObj>
          </a:graphicData>
        </a:graphic>
      </p:graphicFrame>
      <p:sp>
        <p:nvSpPr>
          <p:cNvPr id="19492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9488" name="Object 32"/>
          <p:cNvGraphicFramePr>
            <a:graphicFrameLocks noChangeAspect="1"/>
          </p:cNvGraphicFramePr>
          <p:nvPr/>
        </p:nvGraphicFramePr>
        <p:xfrm>
          <a:off x="323850" y="2460625"/>
          <a:ext cx="8712200" cy="681038"/>
        </p:xfrm>
        <a:graphic>
          <a:graphicData uri="http://schemas.openxmlformats.org/presentationml/2006/ole">
            <p:oleObj spid="_x0000_s19488" name="ISIS/Draw Sketch" r:id="rId4" imgW="3422650" imgH="266700" progId="">
              <p:embed/>
            </p:oleObj>
          </a:graphicData>
        </a:graphic>
      </p:graphicFrame>
      <p:sp>
        <p:nvSpPr>
          <p:cNvPr id="19493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19489" name="Object 33"/>
          <p:cNvGraphicFramePr>
            <a:graphicFrameLocks noChangeAspect="1"/>
          </p:cNvGraphicFramePr>
          <p:nvPr/>
        </p:nvGraphicFramePr>
        <p:xfrm>
          <a:off x="468313" y="3716338"/>
          <a:ext cx="8374062" cy="865187"/>
        </p:xfrm>
        <a:graphic>
          <a:graphicData uri="http://schemas.openxmlformats.org/presentationml/2006/ole">
            <p:oleObj spid="_x0000_s19489" name="ISIS/Draw Sketch" r:id="rId5" imgW="3594100" imgH="374650" progId="">
              <p:embed/>
            </p:oleObj>
          </a:graphicData>
        </a:graphic>
      </p:graphicFrame>
      <p:sp>
        <p:nvSpPr>
          <p:cNvPr id="19494" name="Прямоугольник 9"/>
          <p:cNvSpPr>
            <a:spLocks noChangeArrowheads="1"/>
          </p:cNvSpPr>
          <p:nvPr/>
        </p:nvSpPr>
        <p:spPr bwMode="auto">
          <a:xfrm>
            <a:off x="395288" y="4610100"/>
            <a:ext cx="8353425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latin typeface="Trebuchet MS" pitchFamily="34" charset="0"/>
              </a:rPr>
              <a:t> </a:t>
            </a:r>
            <a:r>
              <a:rPr lang="ru-RU" i="1">
                <a:latin typeface="Trebuchet MS" pitchFamily="34" charset="0"/>
              </a:rPr>
              <a:t>ацетат натрия                                                            метан</a:t>
            </a:r>
            <a:endParaRPr lang="ru-RU">
              <a:latin typeface="Trebuchet MS" pitchFamily="34" charset="0"/>
            </a:endParaRPr>
          </a:p>
        </p:txBody>
      </p:sp>
      <p:sp>
        <p:nvSpPr>
          <p:cNvPr id="13" name="Номер слайда 12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C5F7F3C8-EC44-4E21-BDAA-6DC06D4E5771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22</a:t>
            </a:fld>
            <a:endParaRPr lang="ru-RU" sz="12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0C1B9AE5-9DF7-4817-9E4A-A132DE24A77B}" type="slidenum">
              <a:rPr lang="ru-RU"/>
              <a:pPr>
                <a:defRPr/>
              </a:pPr>
              <a:t>23</a:t>
            </a:fld>
            <a:endParaRPr lang="ru-RU"/>
          </a:p>
        </p:txBody>
      </p:sp>
      <p:sp>
        <p:nvSpPr>
          <p:cNvPr id="20503" name="Объект 2"/>
          <p:cNvSpPr>
            <a:spLocks noGrp="1"/>
          </p:cNvSpPr>
          <p:nvPr>
            <p:ph sz="quarter" idx="13"/>
          </p:nvPr>
        </p:nvSpPr>
        <p:spPr>
          <a:xfrm>
            <a:off x="323850" y="260350"/>
            <a:ext cx="8496300" cy="3475038"/>
          </a:xfrm>
        </p:spPr>
        <p:txBody>
          <a:bodyPr/>
          <a:lstStyle/>
          <a:p>
            <a:pPr eaLnBrk="1" hangingPunct="1"/>
            <a:r>
              <a:rPr lang="ru-RU" smtClean="0"/>
              <a:t>Если при декарбоксилировании происходит ещё и окисление кислоты, то такое декарбоксилирование называется окислительным. </a:t>
            </a:r>
          </a:p>
          <a:p>
            <a:pPr eaLnBrk="1" hangingPunct="1"/>
            <a:endParaRPr lang="ru-RU" smtClean="0"/>
          </a:p>
          <a:p>
            <a:pPr eaLnBrk="1" hangingPunct="1"/>
            <a:r>
              <a:rPr lang="ru-RU" smtClean="0"/>
              <a:t>5.4.1. Реакция Бородина-Хунсдиккера</a:t>
            </a:r>
          </a:p>
          <a:p>
            <a:pPr eaLnBrk="1" hangingPunct="1"/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2050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0501" name="Object 21"/>
          <p:cNvGraphicFramePr>
            <a:graphicFrameLocks noChangeAspect="1"/>
          </p:cNvGraphicFramePr>
          <p:nvPr/>
        </p:nvGraphicFramePr>
        <p:xfrm>
          <a:off x="250825" y="2801938"/>
          <a:ext cx="8785225" cy="482600"/>
        </p:xfrm>
        <a:graphic>
          <a:graphicData uri="http://schemas.openxmlformats.org/presentationml/2006/ole">
            <p:oleObj spid="_x0000_s20501" name="ISIS/Draw Sketch" r:id="rId3" imgW="5544901" imgH="302680" progId="">
              <p:embed/>
            </p:oleObj>
          </a:graphicData>
        </a:graphic>
      </p:graphicFrame>
      <p:sp>
        <p:nvSpPr>
          <p:cNvPr id="20505" name="Rectangle 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0502" name="Object 22"/>
          <p:cNvGraphicFramePr>
            <a:graphicFrameLocks noChangeAspect="1"/>
          </p:cNvGraphicFramePr>
          <p:nvPr/>
        </p:nvGraphicFramePr>
        <p:xfrm>
          <a:off x="1206500" y="5373688"/>
          <a:ext cx="6731000" cy="782637"/>
        </p:xfrm>
        <a:graphic>
          <a:graphicData uri="http://schemas.openxmlformats.org/presentationml/2006/ole">
            <p:oleObj spid="_x0000_s20502" name="ISIS/Draw Sketch" r:id="rId4" imgW="3688122" imgH="426042" progId="">
              <p:embed/>
            </p:oleObj>
          </a:graphicData>
        </a:graphic>
      </p:graphicFrame>
      <p:sp>
        <p:nvSpPr>
          <p:cNvPr id="20506" name="Прямоугольник 7"/>
          <p:cNvSpPr>
            <a:spLocks noChangeArrowheads="1"/>
          </p:cNvSpPr>
          <p:nvPr/>
        </p:nvSpPr>
        <p:spPr bwMode="auto">
          <a:xfrm>
            <a:off x="755650" y="4724400"/>
            <a:ext cx="1658938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latin typeface="Trebuchet MS" pitchFamily="34" charset="0"/>
              </a:rPr>
              <a:t>Реакция Кочи</a:t>
            </a:r>
          </a:p>
        </p:txBody>
      </p:sp>
      <p:sp>
        <p:nvSpPr>
          <p:cNvPr id="11" name="Номер слайда 10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891C2A54-5FC4-41D2-B6F9-239A6F2FAD6C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23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B64AFE1D-124B-4CFA-B297-D7AF904FDE20}" type="slidenum">
              <a:rPr lang="ru-RU"/>
              <a:pPr>
                <a:defRPr/>
              </a:pPr>
              <a:t>24</a:t>
            </a:fld>
            <a:endParaRPr lang="ru-RU"/>
          </a:p>
        </p:txBody>
      </p:sp>
      <p:sp>
        <p:nvSpPr>
          <p:cNvPr id="21528" name="Объект 2"/>
          <p:cNvSpPr>
            <a:spLocks noGrp="1"/>
          </p:cNvSpPr>
          <p:nvPr>
            <p:ph sz="quarter" idx="13"/>
          </p:nvPr>
        </p:nvSpPr>
        <p:spPr>
          <a:xfrm>
            <a:off x="323850" y="188913"/>
            <a:ext cx="7219950" cy="3475037"/>
          </a:xfrm>
        </p:spPr>
        <p:txBody>
          <a:bodyPr/>
          <a:lstStyle/>
          <a:p>
            <a:pPr eaLnBrk="1" hangingPunct="1"/>
            <a:r>
              <a:rPr lang="ru-RU" smtClean="0"/>
              <a:t>5.4.2. Реакция Кольбе</a:t>
            </a:r>
          </a:p>
          <a:p>
            <a:pPr eaLnBrk="1" hangingPunct="1"/>
            <a:endParaRPr lang="ru-RU" smtClean="0"/>
          </a:p>
        </p:txBody>
      </p:sp>
      <p:sp>
        <p:nvSpPr>
          <p:cNvPr id="21529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1526" name="Object 22"/>
          <p:cNvGraphicFramePr>
            <a:graphicFrameLocks noChangeAspect="1"/>
          </p:cNvGraphicFramePr>
          <p:nvPr/>
        </p:nvGraphicFramePr>
        <p:xfrm>
          <a:off x="114300" y="1268413"/>
          <a:ext cx="9029700" cy="576262"/>
        </p:xfrm>
        <a:graphic>
          <a:graphicData uri="http://schemas.openxmlformats.org/presentationml/2006/ole">
            <p:oleObj spid="_x0000_s21526" name="ISIS/Draw Sketch" r:id="rId3" imgW="5528368" imgH="347192" progId="">
              <p:embed/>
            </p:oleObj>
          </a:graphicData>
        </a:graphic>
      </p:graphicFrame>
      <p:sp>
        <p:nvSpPr>
          <p:cNvPr id="21530" name="AutoShape 3"/>
          <p:cNvSpPr>
            <a:spLocks/>
          </p:cNvSpPr>
          <p:nvPr/>
        </p:nvSpPr>
        <p:spPr bwMode="auto">
          <a:xfrm rot="-5400000">
            <a:off x="5947569" y="1097756"/>
            <a:ext cx="57150" cy="1944688"/>
          </a:xfrm>
          <a:prstGeom prst="leftBrace">
            <a:avLst>
              <a:gd name="adj1" fmla="val 75145"/>
              <a:gd name="adj2" fmla="val 49292"/>
            </a:avLst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ru-RU">
              <a:latin typeface="Trebuchet MS" pitchFamily="34" charset="0"/>
            </a:endParaRPr>
          </a:p>
        </p:txBody>
      </p:sp>
      <p:sp>
        <p:nvSpPr>
          <p:cNvPr id="21531" name="AutoShape 3"/>
          <p:cNvSpPr>
            <a:spLocks/>
          </p:cNvSpPr>
          <p:nvPr/>
        </p:nvSpPr>
        <p:spPr bwMode="auto">
          <a:xfrm rot="-5400000">
            <a:off x="8239125" y="1300163"/>
            <a:ext cx="46037" cy="1474788"/>
          </a:xfrm>
          <a:prstGeom prst="leftBrace">
            <a:avLst>
              <a:gd name="adj1" fmla="val 74600"/>
              <a:gd name="adj2" fmla="val 49292"/>
            </a:avLst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ru-RU">
              <a:latin typeface="Trebuchet MS" pitchFamily="34" charset="0"/>
            </a:endParaRPr>
          </a:p>
        </p:txBody>
      </p:sp>
      <p:sp>
        <p:nvSpPr>
          <p:cNvPr id="21532" name="Прямоугольник 7"/>
          <p:cNvSpPr>
            <a:spLocks noChangeArrowheads="1"/>
          </p:cNvSpPr>
          <p:nvPr/>
        </p:nvSpPr>
        <p:spPr bwMode="auto">
          <a:xfrm>
            <a:off x="5724525" y="2276475"/>
            <a:ext cx="30797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latin typeface="Trebuchet MS" pitchFamily="34" charset="0"/>
              </a:rPr>
              <a:t> анод                         катод</a:t>
            </a:r>
          </a:p>
        </p:txBody>
      </p:sp>
      <p:sp>
        <p:nvSpPr>
          <p:cNvPr id="21533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1527" name="Object 23"/>
          <p:cNvGraphicFramePr>
            <a:graphicFrameLocks noChangeAspect="1"/>
          </p:cNvGraphicFramePr>
          <p:nvPr/>
        </p:nvGraphicFramePr>
        <p:xfrm>
          <a:off x="1258888" y="3429000"/>
          <a:ext cx="6797675" cy="2303463"/>
        </p:xfrm>
        <a:graphic>
          <a:graphicData uri="http://schemas.openxmlformats.org/presentationml/2006/ole">
            <p:oleObj spid="_x0000_s21527" name="ISIS/Draw Sketch" r:id="rId4" imgW="3902370" imgH="1325309" progId="">
              <p:embed/>
            </p:oleObj>
          </a:graphicData>
        </a:graphic>
      </p:graphicFrame>
      <p:sp>
        <p:nvSpPr>
          <p:cNvPr id="13" name="Номер слайда 12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E4A69E51-5BDC-4B21-BA94-505A77A22DA2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24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0B7B9CB7-6DF8-40DF-82BB-69A5E67CCB36}" type="slidenum">
              <a:rPr lang="ru-RU"/>
              <a:pPr>
                <a:defRPr/>
              </a:pPr>
              <a:t>25</a:t>
            </a:fld>
            <a:endParaRPr lang="ru-RU"/>
          </a:p>
        </p:txBody>
      </p:sp>
      <p:sp>
        <p:nvSpPr>
          <p:cNvPr id="22539" name="Объект 2"/>
          <p:cNvSpPr>
            <a:spLocks noGrp="1"/>
          </p:cNvSpPr>
          <p:nvPr>
            <p:ph sz="quarter" idx="13"/>
          </p:nvPr>
        </p:nvSpPr>
        <p:spPr>
          <a:xfrm>
            <a:off x="468313" y="333375"/>
            <a:ext cx="6400800" cy="3473450"/>
          </a:xfrm>
        </p:spPr>
        <p:txBody>
          <a:bodyPr/>
          <a:lstStyle/>
          <a:p>
            <a:pPr eaLnBrk="1" hangingPunct="1"/>
            <a:r>
              <a:rPr lang="ru-RU" smtClean="0"/>
              <a:t>5.4.3.</a:t>
            </a:r>
            <a:r>
              <a:rPr lang="en-US" smtClean="0"/>
              <a:t> </a:t>
            </a:r>
            <a:r>
              <a:rPr lang="en-US" smtClean="0">
                <a:latin typeface="Symbol" pitchFamily="18" charset="2"/>
              </a:rPr>
              <a:t>a</a:t>
            </a:r>
            <a:r>
              <a:rPr lang="ru-RU" smtClean="0"/>
              <a:t>-Окисление</a:t>
            </a:r>
          </a:p>
          <a:p>
            <a:pPr eaLnBrk="1" hangingPunct="1"/>
            <a:endParaRPr lang="ru-RU" smtClean="0"/>
          </a:p>
        </p:txBody>
      </p:sp>
      <p:sp>
        <p:nvSpPr>
          <p:cNvPr id="22540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2538" name="Object 10"/>
          <p:cNvGraphicFramePr>
            <a:graphicFrameLocks noChangeAspect="1"/>
          </p:cNvGraphicFramePr>
          <p:nvPr/>
        </p:nvGraphicFramePr>
        <p:xfrm>
          <a:off x="250825" y="1484313"/>
          <a:ext cx="8459788" cy="1152525"/>
        </p:xfrm>
        <a:graphic>
          <a:graphicData uri="http://schemas.openxmlformats.org/presentationml/2006/ole">
            <p:oleObj spid="_x0000_s22538" name="ISIS/Draw Sketch" r:id="rId3" imgW="5519420" imgH="758190" progId="">
              <p:embed/>
            </p:oleObj>
          </a:graphicData>
        </a:graphic>
      </p:graphicFrame>
      <p:sp>
        <p:nvSpPr>
          <p:cNvPr id="22541" name="Прямоугольник 5"/>
          <p:cNvSpPr>
            <a:spLocks noChangeArrowheads="1"/>
          </p:cNvSpPr>
          <p:nvPr/>
        </p:nvSpPr>
        <p:spPr bwMode="auto">
          <a:xfrm>
            <a:off x="341313" y="2846388"/>
            <a:ext cx="8569325" cy="1339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lnSpc>
                <a:spcPct val="150000"/>
              </a:lnSpc>
            </a:pPr>
            <a:r>
              <a:rPr lang="ru-RU">
                <a:latin typeface="Trebuchet MS" pitchFamily="34" charset="0"/>
              </a:rPr>
              <a:t>Процесс идёт в пероксисомах. При нарушении этого процесса развивается синдром Рефсума, характеризующийся накоплением фитановой кислоты в мозге</a:t>
            </a: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F86EA81D-0D17-4913-9E04-5725C02A9719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25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E4532426-2230-42BA-9283-0A40F415B7B1}" type="slidenum">
              <a:rPr lang="ru-RU"/>
              <a:pPr>
                <a:defRPr/>
              </a:pPr>
              <a:t>26</a:t>
            </a:fld>
            <a:endParaRPr lang="ru-RU"/>
          </a:p>
        </p:txBody>
      </p:sp>
      <p:sp>
        <p:nvSpPr>
          <p:cNvPr id="23563" name="Объект 2"/>
          <p:cNvSpPr>
            <a:spLocks noGrp="1"/>
          </p:cNvSpPr>
          <p:nvPr>
            <p:ph sz="quarter" idx="13"/>
          </p:nvPr>
        </p:nvSpPr>
        <p:spPr>
          <a:xfrm>
            <a:off x="179388" y="188913"/>
            <a:ext cx="8640762" cy="6480175"/>
          </a:xfrm>
        </p:spPr>
        <p:txBody>
          <a:bodyPr/>
          <a:lstStyle/>
          <a:p>
            <a:pPr eaLnBrk="1" hangingPunct="1"/>
            <a:r>
              <a:rPr lang="ru-RU" b="1" smtClean="0"/>
              <a:t>5.5. Окисление и восстановление карбоновых кислот</a:t>
            </a:r>
          </a:p>
          <a:p>
            <a:pPr eaLnBrk="1" hangingPunct="1"/>
            <a:r>
              <a:rPr lang="ru-RU" smtClean="0"/>
              <a:t>Все карбоновые кислоты горят с образованием углекислого газа и воды (например, горение стеариновой и пальмитиновой кислот наблюдается при горении стеариновой свечи).  </a:t>
            </a:r>
          </a:p>
          <a:p>
            <a:pPr eaLnBrk="1" hangingPunct="1"/>
            <a:r>
              <a:rPr lang="ru-RU" smtClean="0"/>
              <a:t>В организме карбоновые кислоты окисляются в основном за счёт т.н. </a:t>
            </a:r>
            <a:r>
              <a:rPr lang="en-US" smtClean="0">
                <a:latin typeface="Symbol" pitchFamily="18" charset="2"/>
              </a:rPr>
              <a:t>b</a:t>
            </a:r>
            <a:r>
              <a:rPr lang="ru-RU" smtClean="0"/>
              <a:t>-окисления. Кроме того </a:t>
            </a:r>
            <a:r>
              <a:rPr lang="en-US" smtClean="0"/>
              <a:t>in vivo</a:t>
            </a:r>
            <a:r>
              <a:rPr lang="ru-RU" smtClean="0"/>
              <a:t>  встречается также </a:t>
            </a:r>
            <a:r>
              <a:rPr lang="en-US" smtClean="0">
                <a:latin typeface="Symbol" pitchFamily="18" charset="2"/>
              </a:rPr>
              <a:t>a</a:t>
            </a:r>
            <a:r>
              <a:rPr lang="ru-RU" smtClean="0"/>
              <a:t>- и </a:t>
            </a:r>
            <a:r>
              <a:rPr lang="en-US" smtClean="0">
                <a:latin typeface="Symbol" pitchFamily="18" charset="2"/>
              </a:rPr>
              <a:t>w</a:t>
            </a:r>
            <a:r>
              <a:rPr lang="ru-RU" smtClean="0"/>
              <a:t>-окисление. </a:t>
            </a:r>
          </a:p>
          <a:p>
            <a:pPr eaLnBrk="1" hangingPunct="1"/>
            <a:r>
              <a:rPr lang="en-US" smtClean="0"/>
              <a:t>In vitro </a:t>
            </a:r>
            <a:r>
              <a:rPr lang="ru-RU" smtClean="0"/>
              <a:t>некоторые аналогичные реакции </a:t>
            </a:r>
            <a:r>
              <a:rPr lang="en-US" smtClean="0">
                <a:latin typeface="Symbol" pitchFamily="18" charset="2"/>
              </a:rPr>
              <a:t>b</a:t>
            </a:r>
            <a:r>
              <a:rPr lang="ru-RU" smtClean="0"/>
              <a:t>-окисления можно осуществить с помощью 3% перекиси водорода. </a:t>
            </a:r>
          </a:p>
          <a:p>
            <a:pPr eaLnBrk="1" hangingPunct="1"/>
            <a:endParaRPr lang="ru-RU" smtClean="0"/>
          </a:p>
        </p:txBody>
      </p:sp>
      <p:sp>
        <p:nvSpPr>
          <p:cNvPr id="2356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3562" name="Object 10"/>
          <p:cNvGraphicFramePr>
            <a:graphicFrameLocks noChangeAspect="1"/>
          </p:cNvGraphicFramePr>
          <p:nvPr/>
        </p:nvGraphicFramePr>
        <p:xfrm>
          <a:off x="395288" y="4221163"/>
          <a:ext cx="8224837" cy="792162"/>
        </p:xfrm>
        <a:graphic>
          <a:graphicData uri="http://schemas.openxmlformats.org/presentationml/2006/ole">
            <p:oleObj spid="_x0000_s23562" name="ISIS/Draw Sketch" r:id="rId3" imgW="6055360" imgH="590550" progId="">
              <p:embed/>
            </p:oleObj>
          </a:graphicData>
        </a:graphic>
      </p:graphicFrame>
      <p:sp>
        <p:nvSpPr>
          <p:cNvPr id="8" name="Номер слайда 7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E43D4AFB-1371-4C4D-AD97-5191DF949FC0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26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8E555404-FA85-45B0-9A6D-7F11478DC0C1}" type="slidenum">
              <a:rPr lang="ru-RU"/>
              <a:pPr>
                <a:defRPr/>
              </a:pPr>
              <a:t>27</a:t>
            </a:fld>
            <a:endParaRPr lang="ru-RU"/>
          </a:p>
        </p:txBody>
      </p:sp>
      <p:sp>
        <p:nvSpPr>
          <p:cNvPr id="57345" name="Объект 2"/>
          <p:cNvSpPr>
            <a:spLocks noGrp="1"/>
          </p:cNvSpPr>
          <p:nvPr>
            <p:ph sz="quarter" idx="13"/>
          </p:nvPr>
        </p:nvSpPr>
        <p:spPr>
          <a:xfrm>
            <a:off x="395288" y="620713"/>
            <a:ext cx="8424862" cy="5794375"/>
          </a:xfrm>
        </p:spPr>
        <p:txBody>
          <a:bodyPr/>
          <a:lstStyle/>
          <a:p>
            <a:pPr eaLnBrk="1" hangingPunct="1"/>
            <a:r>
              <a:rPr lang="ru-RU" smtClean="0"/>
              <a:t>Карбоксильная группа восстанавливается с большим трудом. Для того чтобы восстановить карбоновую кислоту до углеводорода требуется длительное кипячение с </a:t>
            </a:r>
            <a:r>
              <a:rPr lang="en-US" smtClean="0"/>
              <a:t>HI</a:t>
            </a:r>
            <a:r>
              <a:rPr lang="ru-RU" smtClean="0"/>
              <a:t> в присутствии фосфора. </a:t>
            </a:r>
          </a:p>
          <a:p>
            <a:pPr eaLnBrk="1" hangingPunct="1"/>
            <a:r>
              <a:rPr lang="ru-RU" smtClean="0"/>
              <a:t>Прямое восстановление карбоновых кислот до спиртов водородом достигается при использовании  высоких давлений и катализаторов (</a:t>
            </a:r>
            <a:r>
              <a:rPr lang="en-US" smtClean="0"/>
              <a:t>Cu</a:t>
            </a:r>
            <a:r>
              <a:rPr lang="ru-RU" smtClean="0"/>
              <a:t>, </a:t>
            </a:r>
            <a:r>
              <a:rPr lang="en-US" smtClean="0"/>
              <a:t>Ni</a:t>
            </a:r>
            <a:r>
              <a:rPr lang="ru-RU" smtClean="0"/>
              <a:t>, </a:t>
            </a:r>
            <a:r>
              <a:rPr lang="en-US" smtClean="0"/>
              <a:t>Co</a:t>
            </a:r>
            <a:r>
              <a:rPr lang="ru-RU" smtClean="0"/>
              <a:t>, </a:t>
            </a:r>
            <a:r>
              <a:rPr lang="en-US" smtClean="0"/>
              <a:t>Zn</a:t>
            </a:r>
            <a:r>
              <a:rPr lang="ru-RU" smtClean="0"/>
              <a:t>-</a:t>
            </a:r>
            <a:r>
              <a:rPr lang="en-US" smtClean="0"/>
              <a:t>Cr</a:t>
            </a:r>
            <a:r>
              <a:rPr lang="ru-RU" smtClean="0"/>
              <a:t>-</a:t>
            </a:r>
            <a:r>
              <a:rPr lang="en-US" smtClean="0"/>
              <a:t>Cu</a:t>
            </a:r>
            <a:r>
              <a:rPr lang="ru-RU" smtClean="0"/>
              <a:t>-</a:t>
            </a:r>
            <a:r>
              <a:rPr lang="en-US" smtClean="0"/>
              <a:t>Cd</a:t>
            </a:r>
            <a:r>
              <a:rPr lang="ru-RU" smtClean="0"/>
              <a:t>, Шраут, Норманн).</a:t>
            </a:r>
          </a:p>
          <a:p>
            <a:pPr eaLnBrk="1" hangingPunct="1"/>
            <a:endParaRPr lang="ru-RU" smtClean="0"/>
          </a:p>
        </p:txBody>
      </p:sp>
      <p:sp>
        <p:nvSpPr>
          <p:cNvPr id="6" name="Номер слайда 5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E77E1D23-203B-4C7F-8DEF-D02D9CD9FC14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27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BF1A2DA2-340E-4FE7-A715-A161B3E59499}" type="slidenum">
              <a:rPr lang="ru-RU"/>
              <a:pPr>
                <a:defRPr/>
              </a:pPr>
              <a:t>28</a:t>
            </a:fld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395288" y="260350"/>
            <a:ext cx="6400800" cy="3475038"/>
          </a:xfrm>
        </p:spPr>
        <p:txBody>
          <a:bodyPr rtlCol="0">
            <a:normAutofit/>
          </a:bodyPr>
          <a:lstStyle/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r>
              <a:rPr lang="ru-RU" sz="28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6. Получение карбоновых </a:t>
            </a:r>
            <a:r>
              <a:rPr lang="ru-RU" sz="28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кислот</a:t>
            </a: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6.1. Из природных </a:t>
            </a:r>
            <a:r>
              <a:rPr lang="ru-RU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источников</a:t>
            </a: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6.2. Окисление углеводородов</a:t>
            </a:r>
            <a:endParaRPr lang="ru-RU" sz="2400" b="1" dirty="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45720" indent="0" eaLnBrk="1" fontAlgn="auto" hangingPunct="1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endParaRPr lang="ru-RU" sz="24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endParaRPr lang="ru-RU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4589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4587" name="Object 11"/>
          <p:cNvGraphicFramePr>
            <a:graphicFrameLocks noChangeAspect="1"/>
          </p:cNvGraphicFramePr>
          <p:nvPr/>
        </p:nvGraphicFramePr>
        <p:xfrm>
          <a:off x="401638" y="2708275"/>
          <a:ext cx="8340725" cy="433388"/>
        </p:xfrm>
        <a:graphic>
          <a:graphicData uri="http://schemas.openxmlformats.org/presentationml/2006/ole">
            <p:oleObj spid="_x0000_s24587" name="ISIS/Draw Sketch" r:id="rId3" imgW="4777455" imgH="256184" progId="">
              <p:embed/>
            </p:oleObj>
          </a:graphicData>
        </a:graphic>
      </p:graphicFrame>
      <p:sp>
        <p:nvSpPr>
          <p:cNvPr id="24590" name="Прямоугольник 5"/>
          <p:cNvSpPr>
            <a:spLocks noChangeArrowheads="1"/>
          </p:cNvSpPr>
          <p:nvPr/>
        </p:nvSpPr>
        <p:spPr bwMode="auto">
          <a:xfrm>
            <a:off x="179388" y="4292600"/>
            <a:ext cx="8569325" cy="1754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Уксусная кислота, СН</a:t>
            </a:r>
            <a:r>
              <a:rPr lang="ru-RU" baseline="-25000">
                <a:solidFill>
                  <a:srgbClr val="7030A0"/>
                </a:solidFill>
                <a:latin typeface="Trebuchet MS" pitchFamily="34" charset="0"/>
              </a:rPr>
              <a:t>3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СООН, бесцветная с резким запахом жидкость. Т.пл. 16,75 °С, т. кип. 118,1 °С. Применяют в пищевой промышленности, для получения солей, эфиров, уксусного ангидрида,  ацетилхлорида, ацетатного волокна, лекарственных (аспирин) и душистых веществ, хлоруксусных кислот, как растворитель, например, в производстве ацетата целлюлозы (ацетатного волокна). </a:t>
            </a: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392E17FE-9AA0-41C8-ACC9-1B1790E281AC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28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5599EF27-859F-4BC7-8C38-7E725BD03FEC}" type="slidenum">
              <a:rPr lang="ru-RU"/>
              <a:pPr>
                <a:defRPr/>
              </a:pPr>
              <a:t>29</a:t>
            </a:fld>
            <a:endParaRPr lang="ru-RU"/>
          </a:p>
        </p:txBody>
      </p:sp>
      <p:sp>
        <p:nvSpPr>
          <p:cNvPr id="25610" name="Объект 2"/>
          <p:cNvSpPr>
            <a:spLocks noGrp="1"/>
          </p:cNvSpPr>
          <p:nvPr>
            <p:ph sz="quarter" idx="13"/>
          </p:nvPr>
        </p:nvSpPr>
        <p:spPr>
          <a:xfrm>
            <a:off x="179388" y="188913"/>
            <a:ext cx="7219950" cy="3475037"/>
          </a:xfrm>
        </p:spPr>
        <p:txBody>
          <a:bodyPr/>
          <a:lstStyle/>
          <a:p>
            <a:pPr eaLnBrk="1" hangingPunct="1"/>
            <a:r>
              <a:rPr lang="ru-RU" b="1" smtClean="0"/>
              <a:t>6.3. Гидролиз производных карбоновых кислот</a:t>
            </a:r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25611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5609" name="Object 9"/>
          <p:cNvGraphicFramePr>
            <a:graphicFrameLocks noChangeAspect="1"/>
          </p:cNvGraphicFramePr>
          <p:nvPr/>
        </p:nvGraphicFramePr>
        <p:xfrm>
          <a:off x="2484438" y="620713"/>
          <a:ext cx="5472112" cy="6061075"/>
        </p:xfrm>
        <a:graphic>
          <a:graphicData uri="http://schemas.openxmlformats.org/presentationml/2006/ole">
            <p:oleObj spid="_x0000_s25609" name="ISIS/Draw Sketch" r:id="rId3" imgW="4513580" imgH="4998720" progId="">
              <p:embed/>
            </p:oleObj>
          </a:graphicData>
        </a:graphic>
      </p:graphicFrame>
      <p:sp>
        <p:nvSpPr>
          <p:cNvPr id="8" name="Номер слайда 7"/>
          <p:cNvSpPr txBox="1">
            <a:spLocks noGrp="1"/>
          </p:cNvSpPr>
          <p:nvPr/>
        </p:nvSpPr>
        <p:spPr>
          <a:xfrm>
            <a:off x="3851275" y="6492875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C7FB24BB-441F-4E6C-B2B6-B4E83C034272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29</a:t>
            </a:fld>
            <a:endParaRPr lang="ru-RU" sz="12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ACE35843-0547-4E88-8E16-57DB227854D3}" type="slidenum">
              <a:rPr lang="ru-RU"/>
              <a:pPr>
                <a:defRPr/>
              </a:pPr>
              <a:t>3</a:t>
            </a:fld>
            <a:endParaRPr lang="ru-RU"/>
          </a:p>
        </p:txBody>
      </p:sp>
      <p:sp>
        <p:nvSpPr>
          <p:cNvPr id="47105" name="Объект 2"/>
          <p:cNvSpPr>
            <a:spLocks noGrp="1"/>
          </p:cNvSpPr>
          <p:nvPr>
            <p:ph sz="quarter" idx="13"/>
          </p:nvPr>
        </p:nvSpPr>
        <p:spPr>
          <a:xfrm>
            <a:off x="250825" y="188913"/>
            <a:ext cx="6400800" cy="3475037"/>
          </a:xfrm>
        </p:spPr>
        <p:txBody>
          <a:bodyPr/>
          <a:lstStyle/>
          <a:p>
            <a:pPr eaLnBrk="1" hangingPunct="1"/>
            <a:r>
              <a:rPr lang="ru-RU" sz="3200" b="1" smtClean="0"/>
              <a:t>2. Номенклатура</a:t>
            </a:r>
            <a:endParaRPr lang="ru-RU" sz="3200" smtClean="0"/>
          </a:p>
          <a:p>
            <a:pPr eaLnBrk="1" hangingPunct="1"/>
            <a:endParaRPr lang="ru-RU" smtClean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323850" y="927100"/>
          <a:ext cx="8496300" cy="6140450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917300"/>
                <a:gridCol w="1448414"/>
                <a:gridCol w="1296282"/>
                <a:gridCol w="1646456"/>
                <a:gridCol w="1594246"/>
                <a:gridCol w="1594246"/>
              </a:tblGrid>
              <a:tr h="858447"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Число атомов С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Название </a:t>
                      </a:r>
                      <a:r>
                        <a:rPr lang="ru-RU" sz="1260" baseline="0" dirty="0" smtClean="0">
                          <a:solidFill>
                            <a:schemeClr val="tx1"/>
                          </a:solidFill>
                          <a:effectLst/>
                        </a:rPr>
                        <a:t>кислоты по </a:t>
                      </a: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ИЮПАК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Название соли по ИЮПАК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Тривиальное название кислоты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Тривиальное название соли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Этимология тривиального названия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</a:tr>
              <a:tr h="858447"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1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Метановая 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 err="1">
                          <a:solidFill>
                            <a:schemeClr val="tx1"/>
                          </a:solidFill>
                          <a:effectLst/>
                        </a:rPr>
                        <a:t>Метаноат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Муравьиная 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Формиат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лат. </a:t>
                      </a:r>
                      <a:r>
                        <a:rPr lang="en-US" sz="1260" baseline="0">
                          <a:solidFill>
                            <a:schemeClr val="tx1"/>
                          </a:solidFill>
                          <a:effectLst/>
                        </a:rPr>
                        <a:t>Formica – </a:t>
                      </a: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муравей</a:t>
                      </a:r>
                    </a:p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</a:tr>
              <a:tr h="579946"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2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Этановая 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Этаноат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Уксусная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Ацетат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лат. </a:t>
                      </a:r>
                      <a:r>
                        <a:rPr lang="en-US" sz="1260" baseline="0">
                          <a:solidFill>
                            <a:schemeClr val="tx1"/>
                          </a:solidFill>
                          <a:effectLst/>
                        </a:rPr>
                        <a:t>Acetum </a:t>
                      </a: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– уксус</a:t>
                      </a:r>
                    </a:p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</a:tr>
              <a:tr h="858447"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Пропановая 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 err="1">
                          <a:solidFill>
                            <a:schemeClr val="tx1"/>
                          </a:solidFill>
                          <a:effectLst/>
                        </a:rPr>
                        <a:t>Пропаноат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 err="1">
                          <a:solidFill>
                            <a:schemeClr val="tx1"/>
                          </a:solidFill>
                          <a:effectLst/>
                        </a:rPr>
                        <a:t>Пропионовая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 err="1">
                          <a:solidFill>
                            <a:schemeClr val="tx1"/>
                          </a:solidFill>
                          <a:effectLst/>
                        </a:rPr>
                        <a:t>Пропионат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гр. </a:t>
                      </a:r>
                      <a:r>
                        <a:rPr lang="en-US" sz="1260" baseline="0" dirty="0" err="1">
                          <a:solidFill>
                            <a:schemeClr val="tx1"/>
                          </a:solidFill>
                          <a:effectLst/>
                          <a:latin typeface="Symbol" pitchFamily="18" charset="2"/>
                        </a:rPr>
                        <a:t>prwto</a:t>
                      </a:r>
                      <a:r>
                        <a:rPr lang="en-US" sz="1260" baseline="0" dirty="0">
                          <a:solidFill>
                            <a:schemeClr val="tx1"/>
                          </a:solidFill>
                          <a:effectLst/>
                          <a:sym typeface="Symbol"/>
                        </a:rPr>
                        <a:t></a:t>
                      </a:r>
                      <a:r>
                        <a:rPr lang="en-US" sz="1260" baseline="0" dirty="0">
                          <a:solidFill>
                            <a:schemeClr val="tx1"/>
                          </a:solidFill>
                          <a:effectLst/>
                        </a:rPr>
                        <a:t> – </a:t>
                      </a: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первый, </a:t>
                      </a:r>
                      <a:r>
                        <a:rPr lang="en-US" sz="1260" baseline="0" dirty="0">
                          <a:solidFill>
                            <a:schemeClr val="tx1"/>
                          </a:solidFill>
                          <a:effectLst/>
                        </a:rPr>
                        <a:t>pion - </a:t>
                      </a: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жир</a:t>
                      </a:r>
                    </a:p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</a:tr>
              <a:tr h="858447"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4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Бутановая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Бутаноат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Масляная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Бутират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лат. </a:t>
                      </a:r>
                      <a:r>
                        <a:rPr lang="en-US" sz="1260" baseline="0">
                          <a:solidFill>
                            <a:schemeClr val="tx1"/>
                          </a:solidFill>
                          <a:effectLst/>
                        </a:rPr>
                        <a:t>Butyrum </a:t>
                      </a: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– масло</a:t>
                      </a:r>
                    </a:p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</a:tr>
              <a:tr h="1152463"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Пентановая 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 err="1">
                          <a:solidFill>
                            <a:schemeClr val="tx1"/>
                          </a:solidFill>
                          <a:effectLst/>
                        </a:rPr>
                        <a:t>Пентаноат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Валерьяновая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 err="1">
                          <a:solidFill>
                            <a:schemeClr val="tx1"/>
                          </a:solidFill>
                          <a:effectLst/>
                        </a:rPr>
                        <a:t>Валерат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лат. </a:t>
                      </a:r>
                      <a:r>
                        <a:rPr lang="en-US" sz="1260" baseline="0" dirty="0" err="1">
                          <a:solidFill>
                            <a:schemeClr val="tx1"/>
                          </a:solidFill>
                          <a:effectLst/>
                        </a:rPr>
                        <a:t>Valeriana</a:t>
                      </a: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 - валериана</a:t>
                      </a:r>
                    </a:p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(</a:t>
                      </a:r>
                      <a:r>
                        <a:rPr lang="en-US" sz="1260" baseline="0" dirty="0" err="1">
                          <a:solidFill>
                            <a:schemeClr val="tx1"/>
                          </a:solidFill>
                          <a:effectLst/>
                        </a:rPr>
                        <a:t>valere</a:t>
                      </a: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 – быть сильным)</a:t>
                      </a:r>
                    </a:p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</a:tr>
              <a:tr h="380293"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гексановая 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 err="1">
                          <a:solidFill>
                            <a:schemeClr val="tx1"/>
                          </a:solidFill>
                          <a:effectLst/>
                        </a:rPr>
                        <a:t>гексаноат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Капроновая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>
                          <a:solidFill>
                            <a:schemeClr val="tx1"/>
                          </a:solidFill>
                          <a:effectLst/>
                        </a:rPr>
                        <a:t>Капронат</a:t>
                      </a:r>
                      <a:endParaRPr lang="ru-RU" sz="1260" baseline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лат. </a:t>
                      </a:r>
                      <a:r>
                        <a:rPr lang="en-US" sz="1260" baseline="0" dirty="0">
                          <a:solidFill>
                            <a:schemeClr val="tx1"/>
                          </a:solidFill>
                          <a:effectLst/>
                        </a:rPr>
                        <a:t>Caper –</a:t>
                      </a:r>
                      <a:r>
                        <a:rPr lang="ru-RU" sz="1260" baseline="0" dirty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ru-RU" sz="1260" baseline="0" dirty="0" smtClean="0">
                          <a:solidFill>
                            <a:schemeClr val="tx1"/>
                          </a:solidFill>
                          <a:effectLst/>
                        </a:rPr>
                        <a:t>коза</a:t>
                      </a:r>
                      <a:endParaRPr lang="ru-RU" sz="126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37772" marR="37772" marT="0" marB="0">
                    <a:solidFill>
                      <a:srgbClr val="00B050">
                        <a:alpha val="1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8610BB3D-EAAB-4145-9E6E-AF512617A3CA}" type="slidenum">
              <a:rPr lang="ru-RU"/>
              <a:pPr>
                <a:defRPr/>
              </a:pPr>
              <a:t>30</a:t>
            </a:fld>
            <a:endParaRPr lang="ru-RU"/>
          </a:p>
        </p:txBody>
      </p:sp>
      <p:sp>
        <p:nvSpPr>
          <p:cNvPr id="26643" name="Объект 2"/>
          <p:cNvSpPr>
            <a:spLocks noGrp="1"/>
          </p:cNvSpPr>
          <p:nvPr>
            <p:ph sz="quarter" idx="13"/>
          </p:nvPr>
        </p:nvSpPr>
        <p:spPr>
          <a:xfrm>
            <a:off x="323850" y="188913"/>
            <a:ext cx="6400800" cy="3475037"/>
          </a:xfrm>
        </p:spPr>
        <p:txBody>
          <a:bodyPr/>
          <a:lstStyle/>
          <a:p>
            <a:pPr eaLnBrk="1" hangingPunct="1"/>
            <a:r>
              <a:rPr lang="ru-RU" b="1" smtClean="0"/>
              <a:t>6.4. Вытеснение из солей сильными кислотами</a:t>
            </a:r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2664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6641" name="Object 17"/>
          <p:cNvGraphicFramePr>
            <a:graphicFrameLocks noChangeAspect="1"/>
          </p:cNvGraphicFramePr>
          <p:nvPr/>
        </p:nvGraphicFramePr>
        <p:xfrm>
          <a:off x="1258888" y="1341438"/>
          <a:ext cx="6294437" cy="1008062"/>
        </p:xfrm>
        <a:graphic>
          <a:graphicData uri="http://schemas.openxmlformats.org/presentationml/2006/ole">
            <p:oleObj spid="_x0000_s26641" name="ISIS/Draw Sketch" r:id="rId3" imgW="2200910" imgH="351790" progId="">
              <p:embed/>
            </p:oleObj>
          </a:graphicData>
        </a:graphic>
      </p:graphicFrame>
      <p:sp>
        <p:nvSpPr>
          <p:cNvPr id="26645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6642" name="Object 18"/>
          <p:cNvGraphicFramePr>
            <a:graphicFrameLocks noChangeAspect="1"/>
          </p:cNvGraphicFramePr>
          <p:nvPr/>
        </p:nvGraphicFramePr>
        <p:xfrm>
          <a:off x="900113" y="2997200"/>
          <a:ext cx="7604125" cy="576263"/>
        </p:xfrm>
        <a:graphic>
          <a:graphicData uri="http://schemas.openxmlformats.org/presentationml/2006/ole">
            <p:oleObj spid="_x0000_s26642" name="ISIS/Draw Sketch" r:id="rId4" imgW="3136900" imgH="237490" progId="">
              <p:embed/>
            </p:oleObj>
          </a:graphicData>
        </a:graphic>
      </p:graphicFrame>
      <p:sp>
        <p:nvSpPr>
          <p:cNvPr id="26646" name="Прямоугольник 7"/>
          <p:cNvSpPr>
            <a:spLocks noChangeArrowheads="1"/>
          </p:cNvSpPr>
          <p:nvPr/>
        </p:nvSpPr>
        <p:spPr bwMode="auto">
          <a:xfrm>
            <a:off x="358775" y="4292600"/>
            <a:ext cx="8426450" cy="1477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Муравьиная кислота, HCOOH, жидкость с резким запахом,  </a:t>
            </a:r>
            <a:r>
              <a:rPr lang="ru-RU" i="1">
                <a:solidFill>
                  <a:srgbClr val="7030A0"/>
                </a:solidFill>
                <a:latin typeface="Trebuchet MS" pitchFamily="34" charset="0"/>
              </a:rPr>
              <a:t>t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кип 100,8 °С. Применяют в качестве протравы при крашении текстиля и бумаги, обработки кожи, для получения лекарственных средств, пестицидов, растворителей (ДМФА), как консервант фруктовых соков, сена и для дезинфекции бочек для пива и вина.</a:t>
            </a:r>
          </a:p>
        </p:txBody>
      </p:sp>
      <p:sp>
        <p:nvSpPr>
          <p:cNvPr id="11" name="Номер слайда 10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B269671B-FDCB-4766-8A11-11E7230C14AC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30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6986DE75-92EA-4939-91B5-7B5EDC229C8F}" type="slidenum">
              <a:rPr lang="ru-RU"/>
              <a:pPr>
                <a:defRPr/>
              </a:pPr>
              <a:t>31</a:t>
            </a:fld>
            <a:endParaRPr lang="ru-RU"/>
          </a:p>
        </p:txBody>
      </p:sp>
      <p:sp>
        <p:nvSpPr>
          <p:cNvPr id="27658" name="Объект 2"/>
          <p:cNvSpPr>
            <a:spLocks noGrp="1"/>
          </p:cNvSpPr>
          <p:nvPr>
            <p:ph sz="quarter" idx="13"/>
          </p:nvPr>
        </p:nvSpPr>
        <p:spPr>
          <a:xfrm>
            <a:off x="250825" y="260350"/>
            <a:ext cx="6400800" cy="3475038"/>
          </a:xfrm>
        </p:spPr>
        <p:txBody>
          <a:bodyPr/>
          <a:lstStyle/>
          <a:p>
            <a:pPr eaLnBrk="1" hangingPunct="1"/>
            <a:r>
              <a:rPr lang="ru-RU" b="1" smtClean="0"/>
              <a:t>6.5. Окисление альдегидов и спиртов</a:t>
            </a:r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27659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7657" name="Object 9"/>
          <p:cNvGraphicFramePr>
            <a:graphicFrameLocks noChangeAspect="1"/>
          </p:cNvGraphicFramePr>
          <p:nvPr/>
        </p:nvGraphicFramePr>
        <p:xfrm>
          <a:off x="295275" y="2060575"/>
          <a:ext cx="8553450" cy="1008063"/>
        </p:xfrm>
        <a:graphic>
          <a:graphicData uri="http://schemas.openxmlformats.org/presentationml/2006/ole">
            <p:oleObj spid="_x0000_s27657" name="ISIS/Draw Sketch" r:id="rId3" imgW="5172710" imgH="610870" progId="">
              <p:embed/>
            </p:oleObj>
          </a:graphicData>
        </a:graphic>
      </p:graphicFrame>
      <p:sp>
        <p:nvSpPr>
          <p:cNvPr id="27660" name="Прямоугольник 5"/>
          <p:cNvSpPr>
            <a:spLocks noChangeArrowheads="1"/>
          </p:cNvSpPr>
          <p:nvPr/>
        </p:nvSpPr>
        <p:spPr bwMode="auto">
          <a:xfrm>
            <a:off x="179388" y="3359150"/>
            <a:ext cx="8785225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 первичный спирт                            альдегид                                карбоновая 								кислота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D7119ABD-2DC8-4268-8DCB-885B399853F7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31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BA4FE6D0-0FA3-4035-A6CA-1DC82089A9B6}" type="slidenum">
              <a:rPr lang="ru-RU"/>
              <a:pPr>
                <a:defRPr/>
              </a:pPr>
              <a:t>32</a:t>
            </a:fld>
            <a:endParaRPr lang="ru-RU"/>
          </a:p>
        </p:txBody>
      </p:sp>
      <p:sp>
        <p:nvSpPr>
          <p:cNvPr id="28691" name="Объект 2"/>
          <p:cNvSpPr>
            <a:spLocks noGrp="1"/>
          </p:cNvSpPr>
          <p:nvPr>
            <p:ph sz="quarter" idx="13"/>
          </p:nvPr>
        </p:nvSpPr>
        <p:spPr>
          <a:xfrm>
            <a:off x="250825" y="260350"/>
            <a:ext cx="7481888" cy="3475038"/>
          </a:xfrm>
        </p:spPr>
        <p:txBody>
          <a:bodyPr/>
          <a:lstStyle/>
          <a:p>
            <a:pPr eaLnBrk="1" hangingPunct="1"/>
            <a:r>
              <a:rPr lang="ru-RU" b="1" smtClean="0"/>
              <a:t>ПРОИЗВОДНЫЕ КАРБОНОВЫХ КИСЛОТ</a:t>
            </a:r>
            <a:endParaRPr lang="ru-RU" smtClean="0"/>
          </a:p>
          <a:p>
            <a:pPr eaLnBrk="1" hangingPunct="1"/>
            <a:r>
              <a:rPr lang="ru-RU" b="1" smtClean="0"/>
              <a:t>1. Галогеноангидриды</a:t>
            </a:r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28692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8689" name="Object 17"/>
          <p:cNvGraphicFramePr>
            <a:graphicFrameLocks noChangeAspect="1"/>
          </p:cNvGraphicFramePr>
          <p:nvPr/>
        </p:nvGraphicFramePr>
        <p:xfrm>
          <a:off x="900113" y="1484313"/>
          <a:ext cx="7200900" cy="1800225"/>
        </p:xfrm>
        <a:graphic>
          <a:graphicData uri="http://schemas.openxmlformats.org/presentationml/2006/ole">
            <p:oleObj spid="_x0000_s28689" name="ISIS/Draw Sketch" r:id="rId3" imgW="4837430" imgH="1210310" progId="">
              <p:embed/>
            </p:oleObj>
          </a:graphicData>
        </a:graphic>
      </p:graphicFrame>
      <p:sp>
        <p:nvSpPr>
          <p:cNvPr id="28693" name="Прямоугольник 5"/>
          <p:cNvSpPr>
            <a:spLocks noChangeArrowheads="1"/>
          </p:cNvSpPr>
          <p:nvPr/>
        </p:nvSpPr>
        <p:spPr bwMode="auto">
          <a:xfrm>
            <a:off x="611188" y="3105150"/>
            <a:ext cx="835342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ацетилхлорид    ацетат натрия  	ангидрид уксусной кислоты</a:t>
            </a:r>
            <a:endParaRPr lang="ru-RU">
              <a:latin typeface="Trebuchet MS" pitchFamily="34" charset="0"/>
            </a:endParaRPr>
          </a:p>
        </p:txBody>
      </p:sp>
      <p:sp>
        <p:nvSpPr>
          <p:cNvPr id="28694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8690" name="Object 18"/>
          <p:cNvGraphicFramePr>
            <a:graphicFrameLocks noChangeAspect="1"/>
          </p:cNvGraphicFramePr>
          <p:nvPr/>
        </p:nvGraphicFramePr>
        <p:xfrm>
          <a:off x="1042988" y="4221163"/>
          <a:ext cx="7265987" cy="1203325"/>
        </p:xfrm>
        <a:graphic>
          <a:graphicData uri="http://schemas.openxmlformats.org/presentationml/2006/ole">
            <p:oleObj spid="_x0000_s28690" name="ISIS/Draw Sketch" r:id="rId4" imgW="4661024" imgH="766875" progId="">
              <p:embed/>
            </p:oleObj>
          </a:graphicData>
        </a:graphic>
      </p:graphicFrame>
      <p:sp>
        <p:nvSpPr>
          <p:cNvPr id="28695" name="Прямоугольник 8"/>
          <p:cNvSpPr>
            <a:spLocks noChangeArrowheads="1"/>
          </p:cNvSpPr>
          <p:nvPr/>
        </p:nvSpPr>
        <p:spPr bwMode="auto">
          <a:xfrm>
            <a:off x="646113" y="5373688"/>
            <a:ext cx="799306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ацетилхлорид                    		уксусная кислота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12" name="Номер слайда 11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1A760EF8-7B02-465B-91A0-27661C77E599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32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ABB685BE-4317-4E7A-BAF5-56B857E4CDB2}" type="slidenum">
              <a:rPr lang="ru-RU"/>
              <a:pPr>
                <a:defRPr/>
              </a:pPr>
              <a:t>33</a:t>
            </a:fld>
            <a:endParaRPr lang="ru-RU"/>
          </a:p>
        </p:txBody>
      </p:sp>
      <p:sp>
        <p:nvSpPr>
          <p:cNvPr id="29715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9713" name="Object 17"/>
          <p:cNvGraphicFramePr>
            <a:graphicFrameLocks noChangeAspect="1"/>
          </p:cNvGraphicFramePr>
          <p:nvPr/>
        </p:nvGraphicFramePr>
        <p:xfrm>
          <a:off x="876300" y="692150"/>
          <a:ext cx="7391400" cy="1223963"/>
        </p:xfrm>
        <a:graphic>
          <a:graphicData uri="http://schemas.openxmlformats.org/presentationml/2006/ole">
            <p:oleObj spid="_x0000_s29713" name="ISIS/Draw Sketch" r:id="rId3" imgW="4661024" imgH="766875" progId="">
              <p:embed/>
            </p:oleObj>
          </a:graphicData>
        </a:graphic>
      </p:graphicFrame>
      <p:sp>
        <p:nvSpPr>
          <p:cNvPr id="29716" name="Прямоугольник 5"/>
          <p:cNvSpPr>
            <a:spLocks noChangeArrowheads="1"/>
          </p:cNvSpPr>
          <p:nvPr/>
        </p:nvSpPr>
        <p:spPr bwMode="auto">
          <a:xfrm>
            <a:off x="611188" y="1989138"/>
            <a:ext cx="820896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ацетилхлорид                    	                 этилацетат</a:t>
            </a:r>
            <a:endParaRPr lang="ru-RU">
              <a:latin typeface="Trebuchet MS" pitchFamily="34" charset="0"/>
            </a:endParaRPr>
          </a:p>
        </p:txBody>
      </p:sp>
      <p:sp>
        <p:nvSpPr>
          <p:cNvPr id="29717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29714" name="Object 18"/>
          <p:cNvGraphicFramePr>
            <a:graphicFrameLocks noChangeAspect="1"/>
          </p:cNvGraphicFramePr>
          <p:nvPr/>
        </p:nvGraphicFramePr>
        <p:xfrm>
          <a:off x="611188" y="3284538"/>
          <a:ext cx="8201025" cy="1439862"/>
        </p:xfrm>
        <a:graphic>
          <a:graphicData uri="http://schemas.openxmlformats.org/presentationml/2006/ole">
            <p:oleObj spid="_x0000_s29714" name="ISIS/Draw Sketch" r:id="rId4" imgW="4610100" imgH="810260" progId="">
              <p:embed/>
            </p:oleObj>
          </a:graphicData>
        </a:graphic>
      </p:graphicFrame>
      <p:sp>
        <p:nvSpPr>
          <p:cNvPr id="29718" name="Прямоугольник 8"/>
          <p:cNvSpPr>
            <a:spLocks noChangeArrowheads="1"/>
          </p:cNvSpPr>
          <p:nvPr/>
        </p:nvSpPr>
        <p:spPr bwMode="auto">
          <a:xfrm>
            <a:off x="684213" y="4806950"/>
            <a:ext cx="8208962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ацетилхлорид                    		       ацетамид</a:t>
            </a:r>
            <a:endParaRPr lang="ru-RU">
              <a:latin typeface="Trebuchet MS" pitchFamily="34" charset="0"/>
            </a:endParaRPr>
          </a:p>
        </p:txBody>
      </p:sp>
      <p:sp>
        <p:nvSpPr>
          <p:cNvPr id="12" name="Номер слайда 11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D12AD22E-889F-4F79-A7EE-871298904354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33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FD108CD1-DC6A-4CBB-A652-655A1864474F}" type="slidenum">
              <a:rPr lang="ru-RU"/>
              <a:pPr>
                <a:defRPr/>
              </a:pPr>
              <a:t>34</a:t>
            </a:fld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179388" y="260350"/>
            <a:ext cx="8785225" cy="3475038"/>
          </a:xfrm>
        </p:spPr>
        <p:txBody>
          <a:bodyPr rtlCol="0">
            <a:normAutofit/>
          </a:bodyPr>
          <a:lstStyle/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r>
              <a:rPr lang="ru-RU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2. </a:t>
            </a:r>
            <a:r>
              <a:rPr lang="ru-RU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Ангидриды</a:t>
            </a: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Ангидриды  – это соединения, образующиеся при отщеплении воды от </a:t>
            </a: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кислот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</a:t>
            </a:r>
            <a:endParaRPr lang="en-US" dirty="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45720" indent="0" eaLnBrk="1" fontAlgn="auto" hangingPunct="1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(</a:t>
            </a:r>
            <a:r>
              <a:rPr lang="ru-RU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an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– отрицающая частица, греч. </a:t>
            </a:r>
            <a:r>
              <a:rPr lang="en-US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Symbol" pitchFamily="18" charset="2"/>
              </a:rPr>
              <a:t>udor</a:t>
            </a:r>
            <a:r>
              <a:rPr 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Symbol" pitchFamily="18" charset="2"/>
              </a:rPr>
              <a:t> </a:t>
            </a: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– 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вода; т.е. “Ангидрид” означает 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“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</a:rPr>
              <a:t>лишённый воды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”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</a:rPr>
              <a:t>).</a:t>
            </a: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074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0741" name="Object 21"/>
          <p:cNvGraphicFramePr>
            <a:graphicFrameLocks noChangeAspect="1"/>
          </p:cNvGraphicFramePr>
          <p:nvPr/>
        </p:nvGraphicFramePr>
        <p:xfrm>
          <a:off x="782638" y="2614613"/>
          <a:ext cx="7580312" cy="620712"/>
        </p:xfrm>
        <a:graphic>
          <a:graphicData uri="http://schemas.openxmlformats.org/presentationml/2006/ole">
            <p:oleObj spid="_x0000_s30741" name="ISIS/Draw Sketch" r:id="rId3" imgW="3133440" imgH="257040" progId="">
              <p:embed/>
            </p:oleObj>
          </a:graphicData>
        </a:graphic>
      </p:graphicFrame>
      <p:sp>
        <p:nvSpPr>
          <p:cNvPr id="30745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0742" name="Object 22"/>
          <p:cNvGraphicFramePr>
            <a:graphicFrameLocks noChangeAspect="1"/>
          </p:cNvGraphicFramePr>
          <p:nvPr/>
        </p:nvGraphicFramePr>
        <p:xfrm>
          <a:off x="990600" y="3716338"/>
          <a:ext cx="7429500" cy="2592387"/>
        </p:xfrm>
        <a:graphic>
          <a:graphicData uri="http://schemas.openxmlformats.org/presentationml/2006/ole">
            <p:oleObj spid="_x0000_s30742" name="ISIS/Draw Sketch" r:id="rId4" imgW="3873800" imgH="1360790" progId="">
              <p:embed/>
            </p:oleObj>
          </a:graphicData>
        </a:graphic>
      </p:graphicFrame>
      <p:sp>
        <p:nvSpPr>
          <p:cNvPr id="10" name="Номер слайда 9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3D0D6181-6F33-40E6-B2A0-68CD03EC4C64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34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758BBCBD-A781-4035-ADE4-79B36577F7FA}" type="slidenum">
              <a:rPr lang="ru-RU"/>
              <a:pPr>
                <a:defRPr/>
              </a:pPr>
              <a:t>35</a:t>
            </a:fld>
            <a:endParaRPr lang="ru-RU"/>
          </a:p>
        </p:txBody>
      </p:sp>
      <p:sp>
        <p:nvSpPr>
          <p:cNvPr id="3175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1753" name="Object 9"/>
          <p:cNvGraphicFramePr>
            <a:graphicFrameLocks noChangeAspect="1"/>
          </p:cNvGraphicFramePr>
          <p:nvPr/>
        </p:nvGraphicFramePr>
        <p:xfrm>
          <a:off x="250825" y="115888"/>
          <a:ext cx="8721725" cy="6265862"/>
        </p:xfrm>
        <a:graphic>
          <a:graphicData uri="http://schemas.openxmlformats.org/presentationml/2006/ole">
            <p:oleObj spid="_x0000_s31753" name="ISIS/Draw Sketch" r:id="rId3" imgW="5410094" imgH="3887790" progId="">
              <p:embed/>
            </p:oleObj>
          </a:graphicData>
        </a:graphic>
      </p:graphicFrame>
      <p:sp>
        <p:nvSpPr>
          <p:cNvPr id="8" name="Номер слайда 7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577DB2DA-332B-4902-AB42-4A38A1A5864B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35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ABA7F085-3B68-4559-A7E6-00C47C1C6201}" type="slidenum">
              <a:rPr lang="ru-RU"/>
              <a:pPr>
                <a:defRPr/>
              </a:pPr>
              <a:t>36</a:t>
            </a:fld>
            <a:endParaRPr lang="ru-RU"/>
          </a:p>
        </p:txBody>
      </p:sp>
      <p:sp>
        <p:nvSpPr>
          <p:cNvPr id="32787" name="Объект 2"/>
          <p:cNvSpPr>
            <a:spLocks noGrp="1"/>
          </p:cNvSpPr>
          <p:nvPr>
            <p:ph sz="quarter" idx="13"/>
          </p:nvPr>
        </p:nvSpPr>
        <p:spPr>
          <a:xfrm>
            <a:off x="250825" y="188913"/>
            <a:ext cx="6400800" cy="3475037"/>
          </a:xfrm>
        </p:spPr>
        <p:txBody>
          <a:bodyPr/>
          <a:lstStyle/>
          <a:p>
            <a:pPr eaLnBrk="1" hangingPunct="1"/>
            <a:r>
              <a:rPr lang="ru-RU" b="1" smtClean="0"/>
              <a:t>3. Сложные эфиры</a:t>
            </a:r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32788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2785" name="Object 17"/>
          <p:cNvGraphicFramePr>
            <a:graphicFrameLocks noChangeAspect="1"/>
          </p:cNvGraphicFramePr>
          <p:nvPr/>
        </p:nvGraphicFramePr>
        <p:xfrm>
          <a:off x="2627313" y="1196975"/>
          <a:ext cx="3344862" cy="1944688"/>
        </p:xfrm>
        <a:graphic>
          <a:graphicData uri="http://schemas.openxmlformats.org/presentationml/2006/ole">
            <p:oleObj spid="_x0000_s32785" name="ISIS/Draw Sketch" r:id="rId3" imgW="822833" imgH="473097" progId="">
              <p:embed/>
            </p:oleObj>
          </a:graphicData>
        </a:graphic>
      </p:graphicFrame>
      <p:sp>
        <p:nvSpPr>
          <p:cNvPr id="32789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2786" name="Object 18"/>
          <p:cNvGraphicFramePr>
            <a:graphicFrameLocks noChangeAspect="1"/>
          </p:cNvGraphicFramePr>
          <p:nvPr/>
        </p:nvGraphicFramePr>
        <p:xfrm>
          <a:off x="485775" y="4005263"/>
          <a:ext cx="8172450" cy="1595437"/>
        </p:xfrm>
        <a:graphic>
          <a:graphicData uri="http://schemas.openxmlformats.org/presentationml/2006/ole">
            <p:oleObj spid="_x0000_s32786" name="ISIS/Draw Sketch" r:id="rId4" imgW="4479290" imgH="881380" progId="">
              <p:embed/>
            </p:oleObj>
          </a:graphicData>
        </a:graphic>
      </p:graphicFrame>
      <p:sp>
        <p:nvSpPr>
          <p:cNvPr id="10" name="Номер слайда 9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79CE708D-1B68-4CCA-A28E-9A54EE2A9655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36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5E17503B-6AC6-4FAC-A6C2-A7CB9C288AC2}" type="slidenum">
              <a:rPr lang="ru-RU"/>
              <a:pPr>
                <a:defRPr/>
              </a:pPr>
              <a:t>37</a:t>
            </a:fld>
            <a:endParaRPr lang="ru-RU"/>
          </a:p>
        </p:txBody>
      </p:sp>
      <p:sp>
        <p:nvSpPr>
          <p:cNvPr id="33813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sp>
        <p:nvSpPr>
          <p:cNvPr id="33814" name="Прямоугольник 5"/>
          <p:cNvSpPr>
            <a:spLocks noChangeArrowheads="1"/>
          </p:cNvSpPr>
          <p:nvPr/>
        </p:nvSpPr>
        <p:spPr bwMode="auto">
          <a:xfrm>
            <a:off x="323850" y="260350"/>
            <a:ext cx="6534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b="1">
                <a:latin typeface="Trebuchet MS" pitchFamily="34" charset="0"/>
              </a:rPr>
              <a:t>Сложноэфирная конденсация Кляйзена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33815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3811" name="Object 19"/>
          <p:cNvGraphicFramePr>
            <a:graphicFrameLocks noChangeAspect="1"/>
          </p:cNvGraphicFramePr>
          <p:nvPr/>
        </p:nvGraphicFramePr>
        <p:xfrm>
          <a:off x="306388" y="908050"/>
          <a:ext cx="8531225" cy="1081088"/>
        </p:xfrm>
        <a:graphic>
          <a:graphicData uri="http://schemas.openxmlformats.org/presentationml/2006/ole">
            <p:oleObj spid="_x0000_s33811" name="ISIS/Draw Sketch" r:id="rId3" imgW="6474460" imgH="825500" progId="">
              <p:embed/>
            </p:oleObj>
          </a:graphicData>
        </a:graphic>
      </p:graphicFrame>
      <p:sp>
        <p:nvSpPr>
          <p:cNvPr id="33816" name="Прямоугольник 8"/>
          <p:cNvSpPr>
            <a:spLocks noChangeArrowheads="1"/>
          </p:cNvSpPr>
          <p:nvPr/>
        </p:nvSpPr>
        <p:spPr bwMode="auto">
          <a:xfrm>
            <a:off x="179388" y="1844675"/>
            <a:ext cx="8713787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этилацетат        этилацетат                этилацетоацетат               этанол</a:t>
            </a:r>
            <a:endParaRPr lang="en-US" i="1">
              <a:latin typeface="Trebuchet MS" pitchFamily="34" charset="0"/>
            </a:endParaRPr>
          </a:p>
          <a:p>
            <a:r>
              <a:rPr lang="en-US" i="1">
                <a:latin typeface="Trebuchet MS" pitchFamily="34" charset="0"/>
              </a:rPr>
              <a:t>                                                                 </a:t>
            </a:r>
            <a:r>
              <a:rPr lang="ru-RU" i="1">
                <a:latin typeface="Trebuchet MS" pitchFamily="34" charset="0"/>
              </a:rPr>
              <a:t>(ацетоуксусный эфир)</a:t>
            </a:r>
            <a:endParaRPr lang="ru-RU">
              <a:latin typeface="Trebuchet MS" pitchFamily="34" charset="0"/>
            </a:endParaRPr>
          </a:p>
        </p:txBody>
      </p:sp>
      <p:sp>
        <p:nvSpPr>
          <p:cNvPr id="33817" name="Прямоугольник 9"/>
          <p:cNvSpPr>
            <a:spLocks noChangeArrowheads="1"/>
          </p:cNvSpPr>
          <p:nvPr/>
        </p:nvSpPr>
        <p:spPr bwMode="auto">
          <a:xfrm>
            <a:off x="179388" y="2690813"/>
            <a:ext cx="8640762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Ацетоуксусный эфир является сырьём для получения многих лекарственных веществ (напр., амидопирин, антипирин, акрихин, витамин В</a:t>
            </a:r>
            <a:r>
              <a:rPr lang="ru-RU" baseline="-25000">
                <a:solidFill>
                  <a:srgbClr val="7030A0"/>
                </a:solidFill>
                <a:latin typeface="Trebuchet MS" pitchFamily="34" charset="0"/>
              </a:rPr>
              <a:t>1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)</a:t>
            </a:r>
          </a:p>
        </p:txBody>
      </p:sp>
      <p:sp>
        <p:nvSpPr>
          <p:cNvPr id="33818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3812" name="Object 20"/>
          <p:cNvGraphicFramePr>
            <a:graphicFrameLocks noChangeAspect="1"/>
          </p:cNvGraphicFramePr>
          <p:nvPr/>
        </p:nvGraphicFramePr>
        <p:xfrm>
          <a:off x="250825" y="3721100"/>
          <a:ext cx="8497888" cy="1076325"/>
        </p:xfrm>
        <a:graphic>
          <a:graphicData uri="http://schemas.openxmlformats.org/presentationml/2006/ole">
            <p:oleObj spid="_x0000_s33812" name="ISIS/Draw Sketch" r:id="rId4" imgW="6468110" imgH="822960" progId="">
              <p:embed/>
            </p:oleObj>
          </a:graphicData>
        </a:graphic>
      </p:graphicFrame>
      <p:sp>
        <p:nvSpPr>
          <p:cNvPr id="33819" name="Прямоугольник 12"/>
          <p:cNvSpPr>
            <a:spLocks noChangeArrowheads="1"/>
          </p:cNvSpPr>
          <p:nvPr/>
        </p:nvSpPr>
        <p:spPr bwMode="auto">
          <a:xfrm>
            <a:off x="323850" y="4868863"/>
            <a:ext cx="8135938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ацетил-КоА             ацетил-КоА	                ацетоацетил-КоА </a:t>
            </a:r>
            <a:endParaRPr lang="ru-RU">
              <a:latin typeface="Trebuchet MS" pitchFamily="34" charset="0"/>
            </a:endParaRPr>
          </a:p>
        </p:txBody>
      </p:sp>
      <p:sp>
        <p:nvSpPr>
          <p:cNvPr id="33820" name="Прямоугольник 13"/>
          <p:cNvSpPr>
            <a:spLocks noChangeArrowheads="1"/>
          </p:cNvSpPr>
          <p:nvPr/>
        </p:nvSpPr>
        <p:spPr bwMode="auto">
          <a:xfrm>
            <a:off x="323850" y="5589588"/>
            <a:ext cx="8569325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Реакция является первой стадией </a:t>
            </a:r>
            <a:r>
              <a:rPr lang="ru-RU" u="sng">
                <a:solidFill>
                  <a:srgbClr val="7030A0"/>
                </a:solidFill>
                <a:latin typeface="Trebuchet MS" pitchFamily="34" charset="0"/>
              </a:rPr>
              <a:t>синтеза стероидов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 (в частности холестерина), терпенов и процесса </a:t>
            </a:r>
            <a:r>
              <a:rPr lang="ru-RU" u="sng">
                <a:solidFill>
                  <a:srgbClr val="7030A0"/>
                </a:solidFill>
                <a:latin typeface="Trebuchet MS" pitchFamily="34" charset="0"/>
              </a:rPr>
              <a:t>кетогенеза</a:t>
            </a:r>
            <a:endParaRPr lang="ru-RU">
              <a:solidFill>
                <a:srgbClr val="7030A0"/>
              </a:solidFill>
              <a:latin typeface="Trebuchet MS" pitchFamily="34" charset="0"/>
            </a:endParaRPr>
          </a:p>
        </p:txBody>
      </p:sp>
      <p:sp>
        <p:nvSpPr>
          <p:cNvPr id="17" name="Номер слайда 16"/>
          <p:cNvSpPr txBox="1">
            <a:spLocks noGrp="1"/>
          </p:cNvSpPr>
          <p:nvPr/>
        </p:nvSpPr>
        <p:spPr>
          <a:xfrm>
            <a:off x="3810000" y="6448425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C419DB61-7CB2-4D31-A2CB-5AD33D7736C0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37</a:t>
            </a:fld>
            <a:endParaRPr lang="ru-RU" sz="12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8275DBE7-1A80-46F7-B5F1-414813768379}" type="slidenum">
              <a:rPr lang="ru-RU"/>
              <a:pPr>
                <a:defRPr/>
              </a:pPr>
              <a:t>38</a:t>
            </a:fld>
            <a:endParaRPr lang="ru-RU"/>
          </a:p>
        </p:txBody>
      </p:sp>
      <p:sp>
        <p:nvSpPr>
          <p:cNvPr id="34829" name="Объект 2"/>
          <p:cNvSpPr>
            <a:spLocks noGrp="1"/>
          </p:cNvSpPr>
          <p:nvPr>
            <p:ph sz="quarter" idx="13"/>
          </p:nvPr>
        </p:nvSpPr>
        <p:spPr>
          <a:xfrm>
            <a:off x="323850" y="260350"/>
            <a:ext cx="6400800" cy="3475038"/>
          </a:xfrm>
        </p:spPr>
        <p:txBody>
          <a:bodyPr/>
          <a:lstStyle/>
          <a:p>
            <a:pPr eaLnBrk="1" hangingPunct="1"/>
            <a:r>
              <a:rPr lang="ru-RU" b="1" smtClean="0"/>
              <a:t>Полимерные сложные эфиры</a:t>
            </a:r>
            <a:endParaRPr lang="ru-RU" smtClean="0"/>
          </a:p>
        </p:txBody>
      </p:sp>
      <p:sp>
        <p:nvSpPr>
          <p:cNvPr id="34830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4828" name="Object 12"/>
          <p:cNvGraphicFramePr>
            <a:graphicFrameLocks noChangeAspect="1"/>
          </p:cNvGraphicFramePr>
          <p:nvPr/>
        </p:nvGraphicFramePr>
        <p:xfrm>
          <a:off x="581025" y="765175"/>
          <a:ext cx="7839075" cy="1425575"/>
        </p:xfrm>
        <a:graphic>
          <a:graphicData uri="http://schemas.openxmlformats.org/presentationml/2006/ole">
            <p:oleObj spid="_x0000_s34828" name="ISIS/Draw Sketch" r:id="rId3" imgW="5438520" imgH="990360" progId="">
              <p:embed/>
            </p:oleObj>
          </a:graphicData>
        </a:graphic>
      </p:graphicFrame>
      <p:sp>
        <p:nvSpPr>
          <p:cNvPr id="34831" name="Прямоугольник 5"/>
          <p:cNvSpPr>
            <a:spLocks noChangeArrowheads="1"/>
          </p:cNvSpPr>
          <p:nvPr/>
        </p:nvSpPr>
        <p:spPr bwMode="auto">
          <a:xfrm>
            <a:off x="428625" y="2143125"/>
            <a:ext cx="8353425" cy="4400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ru-RU" sz="2000">
                <a:solidFill>
                  <a:srgbClr val="7030A0"/>
                </a:solidFill>
                <a:latin typeface="Trebuchet MS" pitchFamily="34" charset="0"/>
              </a:rPr>
              <a:t>Полиэтилентерефталат - синтетический полимер, продукт поликонденсации этиленгликоля с терефталевой кислотой (или ее диметиловым эфиром);</a:t>
            </a:r>
          </a:p>
          <a:p>
            <a:pPr algn="just"/>
            <a:endParaRPr lang="ru-RU" sz="2000">
              <a:solidFill>
                <a:srgbClr val="7030A0"/>
              </a:solidFill>
              <a:latin typeface="Trebuchet MS" pitchFamily="34" charset="0"/>
            </a:endParaRPr>
          </a:p>
          <a:p>
            <a:pPr algn="just"/>
            <a:r>
              <a:rPr lang="ru-RU" sz="2000">
                <a:solidFill>
                  <a:srgbClr val="7030A0"/>
                </a:solidFill>
                <a:latin typeface="Trebuchet MS" pitchFamily="34" charset="0"/>
              </a:rPr>
              <a:t>Полиэтилентерефталат перерабатывают главным образом в полиэфирные волокна – лавсан (дакрон, терилен и др. торговые названия), идущие на производство тканей. </a:t>
            </a:r>
          </a:p>
          <a:p>
            <a:pPr algn="just"/>
            <a:endParaRPr lang="ru-RU" sz="2000">
              <a:solidFill>
                <a:srgbClr val="7030A0"/>
              </a:solidFill>
              <a:latin typeface="Trebuchet MS" pitchFamily="34" charset="0"/>
            </a:endParaRPr>
          </a:p>
          <a:p>
            <a:pPr algn="just"/>
            <a:r>
              <a:rPr lang="ru-RU" sz="2000">
                <a:solidFill>
                  <a:srgbClr val="7030A0"/>
                </a:solidFill>
                <a:latin typeface="Trebuchet MS" pitchFamily="34" charset="0"/>
              </a:rPr>
              <a:t>Глифталевые смолы являются продуктами поликонденсации фталевой кислоты и глицерина (в промышленности их получают из глицерина и фталевого ангидрида).  Являются вязкими, липкими веществами, которые используются для производства алкидных лаков и олифы. </a:t>
            </a:r>
          </a:p>
          <a:p>
            <a:pPr algn="just"/>
            <a:endParaRPr lang="ru-RU" sz="2000">
              <a:latin typeface="Trebuchet MS" pitchFamily="34" charset="0"/>
            </a:endParaRP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1F7D4A44-3A50-4BFA-8D6B-DF3CA3DC96E5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38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36DF417E-056F-4F4F-A5E2-035FA06AEF9D}" type="slidenum">
              <a:rPr lang="ru-RU"/>
              <a:pPr>
                <a:defRPr/>
              </a:pPr>
              <a:t>39</a:t>
            </a:fld>
            <a:endParaRPr lang="ru-RU"/>
          </a:p>
        </p:txBody>
      </p:sp>
      <p:sp>
        <p:nvSpPr>
          <p:cNvPr id="35859" name="Объект 2"/>
          <p:cNvSpPr>
            <a:spLocks noGrp="1"/>
          </p:cNvSpPr>
          <p:nvPr>
            <p:ph sz="quarter" idx="13"/>
          </p:nvPr>
        </p:nvSpPr>
        <p:spPr>
          <a:xfrm>
            <a:off x="395288" y="171450"/>
            <a:ext cx="7534275" cy="3473450"/>
          </a:xfrm>
        </p:spPr>
        <p:txBody>
          <a:bodyPr/>
          <a:lstStyle/>
          <a:p>
            <a:pPr eaLnBrk="1" hangingPunct="1"/>
            <a:r>
              <a:rPr lang="ru-RU" b="1" smtClean="0"/>
              <a:t>4. Амиды</a:t>
            </a:r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35860" name="Прямоугольник 4"/>
          <p:cNvSpPr>
            <a:spLocks noChangeArrowheads="1"/>
          </p:cNvSpPr>
          <p:nvPr/>
        </p:nvSpPr>
        <p:spPr bwMode="auto">
          <a:xfrm>
            <a:off x="2955925" y="3063875"/>
            <a:ext cx="323215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latin typeface="Trebuchet MS" pitchFamily="34" charset="0"/>
              </a:rPr>
              <a:t>Ацетамид (этанамид)</a:t>
            </a:r>
          </a:p>
        </p:txBody>
      </p:sp>
      <p:sp>
        <p:nvSpPr>
          <p:cNvPr id="35861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5857" name="Object 17"/>
          <p:cNvGraphicFramePr>
            <a:graphicFrameLocks noChangeAspect="1"/>
          </p:cNvGraphicFramePr>
          <p:nvPr/>
        </p:nvGraphicFramePr>
        <p:xfrm>
          <a:off x="196850" y="1557338"/>
          <a:ext cx="8750300" cy="1265237"/>
        </p:xfrm>
        <a:graphic>
          <a:graphicData uri="http://schemas.openxmlformats.org/presentationml/2006/ole">
            <p:oleObj spid="_x0000_s35857" name="ISIS/Draw Sketch" r:id="rId3" imgW="5259070" imgH="764540" progId="">
              <p:embed/>
            </p:oleObj>
          </a:graphicData>
        </a:graphic>
      </p:graphicFrame>
      <p:sp>
        <p:nvSpPr>
          <p:cNvPr id="35862" name="Прямоугольник 7"/>
          <p:cNvSpPr>
            <a:spLocks noChangeArrowheads="1"/>
          </p:cNvSpPr>
          <p:nvPr/>
        </p:nvSpPr>
        <p:spPr bwMode="auto">
          <a:xfrm>
            <a:off x="179388" y="3933825"/>
            <a:ext cx="8785225" cy="922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latin typeface="Trebuchet MS" pitchFamily="34" charset="0"/>
              </a:rPr>
              <a:t>Белки и пептиды также являются амидами, в которых амидная связь (которая в биохимии называется пептидной связью) образуется между остатками двух аминокислот:</a:t>
            </a:r>
          </a:p>
        </p:txBody>
      </p:sp>
      <p:sp>
        <p:nvSpPr>
          <p:cNvPr id="35863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5858" name="Object 18"/>
          <p:cNvGraphicFramePr>
            <a:graphicFrameLocks noChangeAspect="1"/>
          </p:cNvGraphicFramePr>
          <p:nvPr/>
        </p:nvGraphicFramePr>
        <p:xfrm>
          <a:off x="2627313" y="5013325"/>
          <a:ext cx="4487862" cy="1362075"/>
        </p:xfrm>
        <a:graphic>
          <a:graphicData uri="http://schemas.openxmlformats.org/presentationml/2006/ole">
            <p:oleObj spid="_x0000_s35858" name="ISIS/Draw Sketch" r:id="rId4" imgW="2353851" imgH="716555" progId="">
              <p:embed/>
            </p:oleObj>
          </a:graphicData>
        </a:graphic>
      </p:graphicFrame>
      <p:sp>
        <p:nvSpPr>
          <p:cNvPr id="13" name="Номер слайда 12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6CB325BE-803D-4567-9888-5DCC5CC974C8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39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D52E2DE1-80E7-420E-895D-955DF9761ADA}" type="slidenum">
              <a:rPr lang="ru-RU"/>
              <a:pPr>
                <a:defRPr/>
              </a:pPr>
              <a:t>4</a:t>
            </a:fld>
            <a:endParaRPr lang="ru-RU"/>
          </a:p>
        </p:txBody>
      </p:sp>
      <p:sp>
        <p:nvSpPr>
          <p:cNvPr id="3109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107" name="Object 35"/>
          <p:cNvGraphicFramePr>
            <a:graphicFrameLocks noChangeAspect="1"/>
          </p:cNvGraphicFramePr>
          <p:nvPr/>
        </p:nvGraphicFramePr>
        <p:xfrm>
          <a:off x="1770063" y="261938"/>
          <a:ext cx="5356225" cy="1939925"/>
        </p:xfrm>
        <a:graphic>
          <a:graphicData uri="http://schemas.openxmlformats.org/presentationml/2006/ole">
            <p:oleObj spid="_x0000_s3107" name="ISIS/Draw Sketch" r:id="rId3" imgW="1761840" imgH="637920" progId="">
              <p:embed/>
            </p:oleObj>
          </a:graphicData>
        </a:graphic>
      </p:graphicFrame>
      <p:sp>
        <p:nvSpPr>
          <p:cNvPr id="3110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108" name="Object 36"/>
          <p:cNvGraphicFramePr>
            <a:graphicFrameLocks noChangeAspect="1"/>
          </p:cNvGraphicFramePr>
          <p:nvPr/>
        </p:nvGraphicFramePr>
        <p:xfrm>
          <a:off x="2051050" y="2708275"/>
          <a:ext cx="4459288" cy="1450975"/>
        </p:xfrm>
        <a:graphic>
          <a:graphicData uri="http://schemas.openxmlformats.org/presentationml/2006/ole">
            <p:oleObj spid="_x0000_s3108" name="ISIS/Draw Sketch" r:id="rId4" imgW="1578610" imgH="515620" progId="">
              <p:embed/>
            </p:oleObj>
          </a:graphicData>
        </a:graphic>
      </p:graphicFrame>
      <p:sp>
        <p:nvSpPr>
          <p:cNvPr id="8" name="Прямоугольник 7"/>
          <p:cNvSpPr>
            <a:spLocks noChangeArrowheads="1"/>
          </p:cNvSpPr>
          <p:nvPr/>
        </p:nvSpPr>
        <p:spPr bwMode="auto">
          <a:xfrm>
            <a:off x="2286000" y="4797425"/>
            <a:ext cx="6173788" cy="1938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400" i="1">
                <a:latin typeface="Symbol" pitchFamily="18" charset="2"/>
              </a:rPr>
              <a:t>a</a:t>
            </a:r>
            <a:r>
              <a:rPr lang="ru-RU" sz="2400" i="1">
                <a:latin typeface="Trebuchet MS" pitchFamily="34" charset="0"/>
              </a:rPr>
              <a:t>-метилмасляная кислота</a:t>
            </a:r>
            <a:endParaRPr lang="en-US" sz="2400" i="1">
              <a:latin typeface="Trebuchet MS" pitchFamily="34" charset="0"/>
            </a:endParaRPr>
          </a:p>
          <a:p>
            <a:endParaRPr lang="ru-RU" sz="2400">
              <a:latin typeface="Trebuchet MS" pitchFamily="34" charset="0"/>
            </a:endParaRPr>
          </a:p>
          <a:p>
            <a:r>
              <a:rPr lang="ru-RU" sz="2400" i="1">
                <a:latin typeface="Trebuchet MS" pitchFamily="34" charset="0"/>
              </a:rPr>
              <a:t>2-метилмасляная кислота</a:t>
            </a:r>
            <a:endParaRPr lang="en-US" sz="2400" i="1">
              <a:latin typeface="Trebuchet MS" pitchFamily="34" charset="0"/>
            </a:endParaRPr>
          </a:p>
          <a:p>
            <a:r>
              <a:rPr lang="ru-RU" sz="2400" i="1">
                <a:latin typeface="Trebuchet MS" pitchFamily="34" charset="0"/>
              </a:rPr>
              <a:t> </a:t>
            </a:r>
            <a:endParaRPr lang="en-US" sz="2400" i="1">
              <a:latin typeface="Trebuchet MS" pitchFamily="34" charset="0"/>
            </a:endParaRPr>
          </a:p>
          <a:p>
            <a:r>
              <a:rPr lang="ru-RU" sz="2400" i="1">
                <a:latin typeface="Trebuchet MS" pitchFamily="34" charset="0"/>
              </a:rPr>
              <a:t>2-метилбутановая кислота</a:t>
            </a:r>
            <a:endParaRPr lang="ru-RU" sz="2400">
              <a:latin typeface="Trebuchet MS" pitchFamily="34" charset="0"/>
            </a:endParaRPr>
          </a:p>
        </p:txBody>
      </p:sp>
      <p:sp>
        <p:nvSpPr>
          <p:cNvPr id="11" name="Номер слайда 10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E25568B5-937A-4642-805C-EF89B5BFF39B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961D46C6-C2DA-4DD7-8F9C-543A48D8E504}" type="slidenum">
              <a:rPr lang="ru-RU"/>
              <a:pPr>
                <a:defRPr/>
              </a:pPr>
              <a:t>40</a:t>
            </a:fld>
            <a:endParaRPr lang="ru-RU"/>
          </a:p>
        </p:txBody>
      </p:sp>
      <p:sp>
        <p:nvSpPr>
          <p:cNvPr id="36884" name="Объект 2"/>
          <p:cNvSpPr>
            <a:spLocks noGrp="1"/>
          </p:cNvSpPr>
          <p:nvPr>
            <p:ph sz="quarter" idx="13"/>
          </p:nvPr>
        </p:nvSpPr>
        <p:spPr>
          <a:xfrm>
            <a:off x="395288" y="333375"/>
            <a:ext cx="6400800" cy="3473450"/>
          </a:xfrm>
        </p:spPr>
        <p:txBody>
          <a:bodyPr/>
          <a:lstStyle/>
          <a:p>
            <a:pPr eaLnBrk="1" hangingPunct="1"/>
            <a:r>
              <a:rPr lang="ru-RU" b="1" smtClean="0"/>
              <a:t>Химические свойства амидов</a:t>
            </a:r>
            <a:endParaRPr lang="ru-RU" smtClean="0"/>
          </a:p>
        </p:txBody>
      </p:sp>
      <p:sp>
        <p:nvSpPr>
          <p:cNvPr id="36885" name="Прямоугольник 3"/>
          <p:cNvSpPr>
            <a:spLocks noChangeArrowheads="1"/>
          </p:cNvSpPr>
          <p:nvPr/>
        </p:nvSpPr>
        <p:spPr bwMode="auto">
          <a:xfrm>
            <a:off x="684213" y="981075"/>
            <a:ext cx="124936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latin typeface="Trebuchet MS" pitchFamily="34" charset="0"/>
              </a:rPr>
              <a:t>Гидролиз</a:t>
            </a:r>
            <a:endParaRPr lang="ru-RU">
              <a:latin typeface="Trebuchet MS" pitchFamily="34" charset="0"/>
            </a:endParaRPr>
          </a:p>
        </p:txBody>
      </p:sp>
      <p:sp>
        <p:nvSpPr>
          <p:cNvPr id="3688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6882" name="Object 18"/>
          <p:cNvGraphicFramePr>
            <a:graphicFrameLocks noChangeAspect="1"/>
          </p:cNvGraphicFramePr>
          <p:nvPr/>
        </p:nvGraphicFramePr>
        <p:xfrm>
          <a:off x="827088" y="1484313"/>
          <a:ext cx="7591425" cy="1368425"/>
        </p:xfrm>
        <a:graphic>
          <a:graphicData uri="http://schemas.openxmlformats.org/presentationml/2006/ole">
            <p:oleObj spid="_x0000_s36882" name="ISIS/Draw Sketch" r:id="rId3" imgW="4331970" imgH="779780" progId="">
              <p:embed/>
            </p:oleObj>
          </a:graphicData>
        </a:graphic>
      </p:graphicFrame>
      <p:sp>
        <p:nvSpPr>
          <p:cNvPr id="36887" name="Прямоугольник 6"/>
          <p:cNvSpPr>
            <a:spLocks noChangeArrowheads="1"/>
          </p:cNvSpPr>
          <p:nvPr/>
        </p:nvSpPr>
        <p:spPr bwMode="auto">
          <a:xfrm>
            <a:off x="468313" y="3013075"/>
            <a:ext cx="8424862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i="1">
                <a:solidFill>
                  <a:srgbClr val="7030A0"/>
                </a:solidFill>
                <a:latin typeface="Trebuchet MS" pitchFamily="34" charset="0"/>
              </a:rPr>
              <a:t>In vivo</a:t>
            </a:r>
            <a:r>
              <a:rPr lang="en-US">
                <a:solidFill>
                  <a:srgbClr val="7030A0"/>
                </a:solidFill>
                <a:latin typeface="Trebuchet MS" pitchFamily="34" charset="0"/>
              </a:rPr>
              <a:t> 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пептидные связи очень легко гидролизуются под действием ферментов, например, в желудке белки гидролизуются под действием фермента пепсина, в двенадцатиперстной кишке – под действием трипсина, химотрипсина и ряда других ферментов</a:t>
            </a:r>
            <a:r>
              <a:rPr lang="ru-RU">
                <a:latin typeface="Trebuchet MS" pitchFamily="34" charset="0"/>
              </a:rPr>
              <a:t>.</a:t>
            </a:r>
          </a:p>
        </p:txBody>
      </p:sp>
      <p:sp>
        <p:nvSpPr>
          <p:cNvPr id="36888" name="Прямоугольник 7"/>
          <p:cNvSpPr>
            <a:spLocks noChangeArrowheads="1"/>
          </p:cNvSpPr>
          <p:nvPr/>
        </p:nvSpPr>
        <p:spPr bwMode="auto">
          <a:xfrm>
            <a:off x="669925" y="4365625"/>
            <a:ext cx="2174875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latin typeface="Trebuchet MS" pitchFamily="34" charset="0"/>
              </a:rPr>
              <a:t>Реакция Гофмана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36889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6883" name="Object 19"/>
          <p:cNvGraphicFramePr>
            <a:graphicFrameLocks noChangeAspect="1"/>
          </p:cNvGraphicFramePr>
          <p:nvPr/>
        </p:nvGraphicFramePr>
        <p:xfrm>
          <a:off x="1670050" y="4995863"/>
          <a:ext cx="5565775" cy="1282700"/>
        </p:xfrm>
        <a:graphic>
          <a:graphicData uri="http://schemas.openxmlformats.org/presentationml/2006/ole">
            <p:oleObj spid="_x0000_s36883" name="ISIS/Draw Sketch" r:id="rId4" imgW="3303270" imgH="762000" progId="">
              <p:embed/>
            </p:oleObj>
          </a:graphicData>
        </a:graphic>
      </p:graphicFrame>
      <p:sp>
        <p:nvSpPr>
          <p:cNvPr id="36890" name="Прямоугольник 10"/>
          <p:cNvSpPr>
            <a:spLocks noChangeArrowheads="1"/>
          </p:cNvSpPr>
          <p:nvPr/>
        </p:nvSpPr>
        <p:spPr bwMode="auto">
          <a:xfrm>
            <a:off x="1511300" y="6021388"/>
            <a:ext cx="633730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ацетамид			           метиламин</a:t>
            </a:r>
            <a:endParaRPr lang="ru-RU">
              <a:latin typeface="Trebuchet MS" pitchFamily="34" charset="0"/>
            </a:endParaRPr>
          </a:p>
        </p:txBody>
      </p:sp>
      <p:sp>
        <p:nvSpPr>
          <p:cNvPr id="14" name="Номер слайда 13"/>
          <p:cNvSpPr txBox="1">
            <a:spLocks noGrp="1"/>
          </p:cNvSpPr>
          <p:nvPr/>
        </p:nvSpPr>
        <p:spPr>
          <a:xfrm>
            <a:off x="3765550" y="6492875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6229DBB1-6F9E-4C91-B2ED-D31594857617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40</a:t>
            </a:fld>
            <a:endParaRPr lang="ru-RU" sz="12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DF9C3C07-0C50-4E4F-A88E-8D944548B658}" type="slidenum">
              <a:rPr lang="ru-RU"/>
              <a:pPr>
                <a:defRPr/>
              </a:pPr>
              <a:t>41</a:t>
            </a:fld>
            <a:endParaRPr lang="ru-RU"/>
          </a:p>
        </p:txBody>
      </p:sp>
      <p:sp>
        <p:nvSpPr>
          <p:cNvPr id="37898" name="Объект 2"/>
          <p:cNvSpPr>
            <a:spLocks noGrp="1"/>
          </p:cNvSpPr>
          <p:nvPr>
            <p:ph sz="quarter" idx="13"/>
          </p:nvPr>
        </p:nvSpPr>
        <p:spPr>
          <a:xfrm>
            <a:off x="250825" y="260350"/>
            <a:ext cx="6400800" cy="3475038"/>
          </a:xfrm>
        </p:spPr>
        <p:txBody>
          <a:bodyPr/>
          <a:lstStyle/>
          <a:p>
            <a:pPr eaLnBrk="1" hangingPunct="1"/>
            <a:r>
              <a:rPr lang="ru-RU" b="1" smtClean="0"/>
              <a:t>Получение амидов</a:t>
            </a:r>
            <a:endParaRPr lang="ru-RU" smtClean="0"/>
          </a:p>
        </p:txBody>
      </p:sp>
      <p:sp>
        <p:nvSpPr>
          <p:cNvPr id="37899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7897" name="Object 9"/>
          <p:cNvGraphicFramePr>
            <a:graphicFrameLocks noChangeAspect="1"/>
          </p:cNvGraphicFramePr>
          <p:nvPr/>
        </p:nvGraphicFramePr>
        <p:xfrm>
          <a:off x="539750" y="1052513"/>
          <a:ext cx="8215313" cy="1944687"/>
        </p:xfrm>
        <a:graphic>
          <a:graphicData uri="http://schemas.openxmlformats.org/presentationml/2006/ole">
            <p:oleObj spid="_x0000_s37897" name="ISIS/Draw Sketch" r:id="rId3" imgW="5709920" imgH="1360170" progId="">
              <p:embed/>
            </p:oleObj>
          </a:graphicData>
        </a:graphic>
      </p:graphicFrame>
      <p:sp>
        <p:nvSpPr>
          <p:cNvPr id="37900" name="Прямоугольник 5"/>
          <p:cNvSpPr>
            <a:spLocks noChangeArrowheads="1"/>
          </p:cNvSpPr>
          <p:nvPr/>
        </p:nvSpPr>
        <p:spPr bwMode="auto">
          <a:xfrm>
            <a:off x="107950" y="3213100"/>
            <a:ext cx="89281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уксусный ангидрид       анилин  		 </a:t>
            </a:r>
            <a:r>
              <a:rPr lang="en-US" i="1">
                <a:latin typeface="Trebuchet MS" pitchFamily="34" charset="0"/>
              </a:rPr>
              <a:t>N</a:t>
            </a:r>
            <a:r>
              <a:rPr lang="ru-RU" i="1">
                <a:latin typeface="Trebuchet MS" pitchFamily="34" charset="0"/>
              </a:rPr>
              <a:t>-ацетиланилин    уксусная кислота</a:t>
            </a:r>
            <a:endParaRPr lang="ru-RU">
              <a:latin typeface="Trebuchet MS" pitchFamily="34" charset="0"/>
            </a:endParaRPr>
          </a:p>
          <a:p>
            <a:r>
              <a:rPr lang="ru-RU" i="1">
                <a:latin typeface="Trebuchet MS" pitchFamily="34" charset="0"/>
              </a:rPr>
              <a:t> 					    (ацетанилид)</a:t>
            </a:r>
            <a:endParaRPr lang="ru-RU">
              <a:latin typeface="Trebuchet MS" pitchFamily="34" charset="0"/>
            </a:endParaRPr>
          </a:p>
        </p:txBody>
      </p:sp>
      <p:sp>
        <p:nvSpPr>
          <p:cNvPr id="37901" name="Прямоугольник 6"/>
          <p:cNvSpPr>
            <a:spLocks noChangeArrowheads="1"/>
          </p:cNvSpPr>
          <p:nvPr/>
        </p:nvSpPr>
        <p:spPr bwMode="auto">
          <a:xfrm>
            <a:off x="250825" y="4508500"/>
            <a:ext cx="8785225" cy="1477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Ацетанилид (антифебрин), С</a:t>
            </a:r>
            <a:r>
              <a:rPr lang="ru-RU" baseline="-25000">
                <a:solidFill>
                  <a:srgbClr val="7030A0"/>
                </a:solidFill>
                <a:latin typeface="Trebuchet MS" pitchFamily="34" charset="0"/>
              </a:rPr>
              <a:t>6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Н</a:t>
            </a:r>
            <a:r>
              <a:rPr lang="ru-RU" baseline="-25000">
                <a:solidFill>
                  <a:srgbClr val="7030A0"/>
                </a:solidFill>
                <a:latin typeface="Trebuchet MS" pitchFamily="34" charset="0"/>
              </a:rPr>
              <a:t>5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NНСОСН</a:t>
            </a:r>
            <a:r>
              <a:rPr lang="ru-RU" baseline="-25000">
                <a:solidFill>
                  <a:srgbClr val="7030A0"/>
                </a:solidFill>
                <a:latin typeface="Trebuchet MS" pitchFamily="34" charset="0"/>
              </a:rPr>
              <a:t>3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, Бесцветные кристаллы, tпл 114,3 °С. Первое лекарственное вещество, полученное синтетически; обладает жаропонижающим и болеутоляющим действием, используется в ветеринарии. Применяется в синтезе сульфамидных препаратов, стабилизатор </a:t>
            </a:r>
            <a:r>
              <a:rPr lang="en-US">
                <a:solidFill>
                  <a:srgbClr val="7030A0"/>
                </a:solidFill>
                <a:latin typeface="Trebuchet MS" pitchFamily="34" charset="0"/>
              </a:rPr>
              <a:t>H</a:t>
            </a:r>
            <a:r>
              <a:rPr lang="ru-RU" baseline="-25000">
                <a:solidFill>
                  <a:srgbClr val="7030A0"/>
                </a:solidFill>
                <a:latin typeface="Trebuchet MS" pitchFamily="34" charset="0"/>
              </a:rPr>
              <a:t>2</a:t>
            </a:r>
            <a:r>
              <a:rPr lang="en-US">
                <a:solidFill>
                  <a:srgbClr val="7030A0"/>
                </a:solidFill>
                <a:latin typeface="Trebuchet MS" pitchFamily="34" charset="0"/>
              </a:rPr>
              <a:t>O</a:t>
            </a:r>
            <a:r>
              <a:rPr lang="ru-RU" baseline="-25000">
                <a:solidFill>
                  <a:srgbClr val="7030A0"/>
                </a:solidFill>
                <a:latin typeface="Trebuchet MS" pitchFamily="34" charset="0"/>
              </a:rPr>
              <a:t>2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, пластификатор для нитратов целлюлозы.</a:t>
            </a:r>
          </a:p>
        </p:txBody>
      </p:sp>
      <p:sp>
        <p:nvSpPr>
          <p:cNvPr id="10" name="Номер слайда 9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3237EC7D-9F16-458F-9FAD-50291838B81A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41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D5D80673-DF5F-4F54-A1B3-8C355A7E0D90}" type="slidenum">
              <a:rPr lang="ru-RU"/>
              <a:pPr>
                <a:defRPr/>
              </a:pPr>
              <a:t>42</a:t>
            </a:fld>
            <a:endParaRPr lang="ru-RU"/>
          </a:p>
        </p:txBody>
      </p:sp>
      <p:sp>
        <p:nvSpPr>
          <p:cNvPr id="38931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8929" name="Object 17"/>
          <p:cNvGraphicFramePr>
            <a:graphicFrameLocks noChangeAspect="1"/>
          </p:cNvGraphicFramePr>
          <p:nvPr/>
        </p:nvGraphicFramePr>
        <p:xfrm>
          <a:off x="323850" y="476250"/>
          <a:ext cx="8455025" cy="1296988"/>
        </p:xfrm>
        <a:graphic>
          <a:graphicData uri="http://schemas.openxmlformats.org/presentationml/2006/ole">
            <p:oleObj spid="_x0000_s38929" name="ISIS/Draw Sketch" r:id="rId3" imgW="5349049" imgH="811387" progId="">
              <p:embed/>
            </p:oleObj>
          </a:graphicData>
        </a:graphic>
      </p:graphicFrame>
      <p:sp>
        <p:nvSpPr>
          <p:cNvPr id="38932" name="Прямоугольник 5"/>
          <p:cNvSpPr>
            <a:spLocks noChangeArrowheads="1"/>
          </p:cNvSpPr>
          <p:nvPr/>
        </p:nvSpPr>
        <p:spPr bwMode="auto">
          <a:xfrm>
            <a:off x="179388" y="1773238"/>
            <a:ext cx="842486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уксусная кислота                 ацетат аммония                              ацетамид</a:t>
            </a:r>
            <a:endParaRPr lang="ru-RU">
              <a:latin typeface="Trebuchet MS" pitchFamily="34" charset="0"/>
            </a:endParaRPr>
          </a:p>
        </p:txBody>
      </p:sp>
      <p:sp>
        <p:nvSpPr>
          <p:cNvPr id="38933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8930" name="Object 18"/>
          <p:cNvGraphicFramePr>
            <a:graphicFrameLocks noChangeAspect="1"/>
          </p:cNvGraphicFramePr>
          <p:nvPr/>
        </p:nvGraphicFramePr>
        <p:xfrm>
          <a:off x="180975" y="3068638"/>
          <a:ext cx="8475663" cy="3098800"/>
        </p:xfrm>
        <a:graphic>
          <a:graphicData uri="http://schemas.openxmlformats.org/presentationml/2006/ole">
            <p:oleObj spid="_x0000_s38930" name="ISIS/Draw Sketch" r:id="rId4" imgW="5918200" imgH="2160270" progId="">
              <p:embed/>
            </p:oleObj>
          </a:graphicData>
        </a:graphic>
      </p:graphicFrame>
      <p:sp>
        <p:nvSpPr>
          <p:cNvPr id="11" name="Номер слайда 10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EC32C0DA-D0A5-4CFD-9EF4-9DAA4F999A8D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42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2830FF4E-AEF9-42D9-B4D9-24C5452B8803}" type="slidenum">
              <a:rPr lang="ru-RU"/>
              <a:pPr>
                <a:defRPr/>
              </a:pPr>
              <a:t>43</a:t>
            </a:fld>
            <a:endParaRPr lang="ru-RU"/>
          </a:p>
        </p:txBody>
      </p:sp>
      <p:sp>
        <p:nvSpPr>
          <p:cNvPr id="39946" name="Объект 2"/>
          <p:cNvSpPr>
            <a:spLocks noGrp="1"/>
          </p:cNvSpPr>
          <p:nvPr>
            <p:ph sz="quarter" idx="13"/>
          </p:nvPr>
        </p:nvSpPr>
        <p:spPr>
          <a:xfrm>
            <a:off x="323850" y="260350"/>
            <a:ext cx="8569325" cy="3475038"/>
          </a:xfrm>
        </p:spPr>
        <p:txBody>
          <a:bodyPr/>
          <a:lstStyle/>
          <a:p>
            <a:pPr eaLnBrk="1" hangingPunct="1"/>
            <a:r>
              <a:rPr lang="ru-RU" b="1" smtClean="0"/>
              <a:t>Лактамы</a:t>
            </a:r>
          </a:p>
          <a:p>
            <a:pPr eaLnBrk="1" hangingPunct="1"/>
            <a:r>
              <a:rPr lang="ru-RU" smtClean="0"/>
              <a:t>Циклические амиды называются лактамами.</a:t>
            </a:r>
          </a:p>
          <a:p>
            <a:pPr eaLnBrk="1" hangingPunct="1"/>
            <a:r>
              <a:rPr lang="ru-RU" smtClean="0"/>
              <a:t>Обычно они легко образуются при нагревании </a:t>
            </a:r>
            <a:r>
              <a:rPr lang="en-US" smtClean="0">
                <a:latin typeface="Symbol" pitchFamily="18" charset="2"/>
              </a:rPr>
              <a:t>g</a:t>
            </a:r>
            <a:r>
              <a:rPr lang="ru-RU" smtClean="0"/>
              <a:t>- и </a:t>
            </a:r>
            <a:r>
              <a:rPr lang="en-US" smtClean="0">
                <a:latin typeface="Symbol" pitchFamily="18" charset="2"/>
              </a:rPr>
              <a:t>d</a:t>
            </a:r>
            <a:r>
              <a:rPr lang="ru-RU" smtClean="0"/>
              <a:t>-аминокислот</a:t>
            </a:r>
          </a:p>
        </p:txBody>
      </p:sp>
      <p:sp>
        <p:nvSpPr>
          <p:cNvPr id="39947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39945" name="Object 9"/>
          <p:cNvGraphicFramePr>
            <a:graphicFrameLocks noChangeAspect="1"/>
          </p:cNvGraphicFramePr>
          <p:nvPr/>
        </p:nvGraphicFramePr>
        <p:xfrm>
          <a:off x="468313" y="2349500"/>
          <a:ext cx="8401050" cy="2676525"/>
        </p:xfrm>
        <a:graphic>
          <a:graphicData uri="http://schemas.openxmlformats.org/presentationml/2006/ole">
            <p:oleObj spid="_x0000_s39945" name="ISIS/Draw Sketch" r:id="rId3" imgW="4331970" imgH="1380490" progId="">
              <p:embed/>
            </p:oleObj>
          </a:graphicData>
        </a:graphic>
      </p:graphicFrame>
      <p:sp>
        <p:nvSpPr>
          <p:cNvPr id="39948" name="Прямоугольник 5"/>
          <p:cNvSpPr>
            <a:spLocks noChangeArrowheads="1"/>
          </p:cNvSpPr>
          <p:nvPr/>
        </p:nvSpPr>
        <p:spPr bwMode="auto">
          <a:xfrm>
            <a:off x="827088" y="5373688"/>
            <a:ext cx="7921625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i="1">
                <a:latin typeface="Symbol" pitchFamily="18" charset="2"/>
              </a:rPr>
              <a:t>g</a:t>
            </a:r>
            <a:r>
              <a:rPr lang="ru-RU" i="1">
                <a:latin typeface="Trebuchet MS" pitchFamily="34" charset="0"/>
              </a:rPr>
              <a:t>-аминомасляная кислота                </a:t>
            </a:r>
            <a:r>
              <a:rPr lang="en-US" i="1">
                <a:latin typeface="Symbol" pitchFamily="18" charset="2"/>
              </a:rPr>
              <a:t>g</a:t>
            </a:r>
            <a:r>
              <a:rPr lang="ru-RU" i="1">
                <a:latin typeface="Trebuchet MS" pitchFamily="34" charset="0"/>
              </a:rPr>
              <a:t>-бутиролактам</a:t>
            </a:r>
            <a:endParaRPr lang="ru-RU">
              <a:latin typeface="Trebuchet MS" pitchFamily="34" charset="0"/>
            </a:endParaRP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7A5D8786-ECC0-4400-92AD-E97C621CD0ED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43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E0BDB629-4FC7-4436-830E-F413EBBC124D}" type="slidenum">
              <a:rPr lang="ru-RU"/>
              <a:pPr>
                <a:defRPr/>
              </a:pPr>
              <a:t>44</a:t>
            </a:fld>
            <a:endParaRPr lang="ru-RU"/>
          </a:p>
        </p:txBody>
      </p:sp>
      <p:sp>
        <p:nvSpPr>
          <p:cNvPr id="40971" name="Объект 2"/>
          <p:cNvSpPr>
            <a:spLocks noGrp="1"/>
          </p:cNvSpPr>
          <p:nvPr>
            <p:ph sz="quarter" idx="13"/>
          </p:nvPr>
        </p:nvSpPr>
        <p:spPr>
          <a:xfrm>
            <a:off x="395288" y="333375"/>
            <a:ext cx="8497887" cy="3473450"/>
          </a:xfrm>
        </p:spPr>
        <p:txBody>
          <a:bodyPr/>
          <a:lstStyle/>
          <a:p>
            <a:pPr eaLnBrk="1" hangingPunct="1"/>
            <a:r>
              <a:rPr lang="ru-RU" b="1" smtClean="0"/>
              <a:t>Полимерные амиды – полиамиды.</a:t>
            </a:r>
          </a:p>
          <a:p>
            <a:pPr eaLnBrk="1" hangingPunct="1"/>
            <a:r>
              <a:rPr lang="ru-RU" smtClean="0"/>
              <a:t>Синтетические полиамиды отличаются высокой механической прочностью, износостойкостью, химической устойчивостью. </a:t>
            </a:r>
          </a:p>
          <a:p>
            <a:pPr eaLnBrk="1" hangingPunct="1"/>
            <a:endParaRPr lang="ru-RU" smtClean="0"/>
          </a:p>
        </p:txBody>
      </p:sp>
      <p:sp>
        <p:nvSpPr>
          <p:cNvPr id="40972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40970" name="Object 10"/>
          <p:cNvGraphicFramePr>
            <a:graphicFrameLocks noChangeAspect="1"/>
          </p:cNvGraphicFramePr>
          <p:nvPr/>
        </p:nvGraphicFramePr>
        <p:xfrm>
          <a:off x="147638" y="2781300"/>
          <a:ext cx="8745537" cy="1655763"/>
        </p:xfrm>
        <a:graphic>
          <a:graphicData uri="http://schemas.openxmlformats.org/presentationml/2006/ole">
            <p:oleObj spid="_x0000_s40970" name="ISIS/Draw Sketch" r:id="rId3" imgW="6025629" imgH="1138231" progId="">
              <p:embed/>
            </p:oleObj>
          </a:graphicData>
        </a:graphic>
      </p:graphicFrame>
      <p:sp>
        <p:nvSpPr>
          <p:cNvPr id="40973" name="Прямоугольник 6"/>
          <p:cNvSpPr>
            <a:spLocks noChangeArrowheads="1"/>
          </p:cNvSpPr>
          <p:nvPr/>
        </p:nvSpPr>
        <p:spPr bwMode="auto">
          <a:xfrm>
            <a:off x="755650" y="4500563"/>
            <a:ext cx="7993063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i="1">
                <a:latin typeface="Symbol" pitchFamily="18" charset="2"/>
              </a:rPr>
              <a:t>e</a:t>
            </a:r>
            <a:r>
              <a:rPr lang="ru-RU" i="1">
                <a:latin typeface="Trebuchet MS" pitchFamily="34" charset="0"/>
              </a:rPr>
              <a:t>-капролактам 				             капрон</a:t>
            </a:r>
            <a:endParaRPr lang="ru-RU">
              <a:latin typeface="Trebuchet MS" pitchFamily="34" charset="0"/>
            </a:endParaRPr>
          </a:p>
        </p:txBody>
      </p:sp>
      <p:sp>
        <p:nvSpPr>
          <p:cNvPr id="40974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sp>
        <p:nvSpPr>
          <p:cNvPr id="12" name="Номер слайда 11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73B9F9EA-6A84-43D4-A07A-31CDB0E44CCC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44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C7CF475D-ADF9-42F3-983C-FED1565DD4E3}" type="slidenum">
              <a:rPr lang="ru-RU"/>
              <a:pPr>
                <a:defRPr/>
              </a:pPr>
              <a:t>45</a:t>
            </a:fld>
            <a:endParaRPr lang="ru-RU"/>
          </a:p>
        </p:txBody>
      </p:sp>
      <p:sp>
        <p:nvSpPr>
          <p:cNvPr id="41993" name="Объект 2"/>
          <p:cNvSpPr>
            <a:spLocks noGrp="1"/>
          </p:cNvSpPr>
          <p:nvPr>
            <p:ph sz="quarter" idx="13"/>
          </p:nvPr>
        </p:nvSpPr>
        <p:spPr>
          <a:xfrm>
            <a:off x="323850" y="188913"/>
            <a:ext cx="8640763" cy="3475037"/>
          </a:xfrm>
        </p:spPr>
        <p:txBody>
          <a:bodyPr/>
          <a:lstStyle/>
          <a:p>
            <a:pPr marL="44450" indent="0" eaLnBrk="1" hangingPunct="1">
              <a:buFont typeface="Georgia" pitchFamily="18" charset="0"/>
              <a:buNone/>
            </a:pPr>
            <a:r>
              <a:rPr lang="ru-RU" smtClean="0"/>
              <a:t>найлон – получают с плавлением (180-300</a:t>
            </a:r>
            <a:r>
              <a:rPr lang="en-US" baseline="30000" smtClean="0"/>
              <a:t>o</a:t>
            </a:r>
            <a:r>
              <a:rPr lang="en-US" smtClean="0"/>
              <a:t>C</a:t>
            </a:r>
            <a:r>
              <a:rPr lang="ru-RU" smtClean="0"/>
              <a:t>, Карозерс) адипиновой кислоты и гексаметилендиамина</a:t>
            </a:r>
          </a:p>
        </p:txBody>
      </p:sp>
      <p:sp>
        <p:nvSpPr>
          <p:cNvPr id="4199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41992" name="Object 8"/>
          <p:cNvGraphicFramePr>
            <a:graphicFrameLocks noChangeAspect="1"/>
          </p:cNvGraphicFramePr>
          <p:nvPr/>
        </p:nvGraphicFramePr>
        <p:xfrm>
          <a:off x="376238" y="1700213"/>
          <a:ext cx="8391525" cy="2808287"/>
        </p:xfrm>
        <a:graphic>
          <a:graphicData uri="http://schemas.openxmlformats.org/presentationml/2006/ole">
            <p:oleObj spid="_x0000_s41992" name="ISIS/Draw Sketch" r:id="rId3" imgW="4777740" imgH="1597660" progId="">
              <p:embed/>
            </p:oleObj>
          </a:graphicData>
        </a:graphic>
      </p:graphicFrame>
      <p:sp>
        <p:nvSpPr>
          <p:cNvPr id="41995" name="Прямоугольник 5"/>
          <p:cNvSpPr>
            <a:spLocks noChangeArrowheads="1"/>
          </p:cNvSpPr>
          <p:nvPr/>
        </p:nvSpPr>
        <p:spPr bwMode="auto">
          <a:xfrm>
            <a:off x="303213" y="4652963"/>
            <a:ext cx="8713787" cy="1477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Найлон “</a:t>
            </a:r>
            <a:r>
              <a:rPr lang="en-US">
                <a:solidFill>
                  <a:srgbClr val="7030A0"/>
                </a:solidFill>
                <a:latin typeface="Trebuchet MS" pitchFamily="34" charset="0"/>
              </a:rPr>
              <a:t>nylon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” (</a:t>
            </a:r>
            <a:r>
              <a:rPr lang="en-US">
                <a:solidFill>
                  <a:srgbClr val="7030A0"/>
                </a:solidFill>
                <a:latin typeface="Trebuchet MS" pitchFamily="34" charset="0"/>
              </a:rPr>
              <a:t>ny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 – </a:t>
            </a:r>
            <a:r>
              <a:rPr lang="en-US">
                <a:solidFill>
                  <a:srgbClr val="7030A0"/>
                </a:solidFill>
                <a:latin typeface="Trebuchet MS" pitchFamily="34" charset="0"/>
              </a:rPr>
              <a:t>New York</a:t>
            </a:r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).  был первым промышленным синтетическим волокном (1936, Карозерс, США). </a:t>
            </a:r>
          </a:p>
          <a:p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Из найлона и капрона получают полиамидное волокно, которое применяется в производстве тканей, трикотажа и т.д. Из нейлона делают струны для классической гитары и арфы.</a:t>
            </a: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8B934D4C-6F8C-4407-B3D6-6659DB5484D7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45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BB16D681-AE83-4191-B82E-5E37848DCC85}" type="slidenum">
              <a:rPr lang="ru-RU"/>
              <a:pPr>
                <a:defRPr/>
              </a:pPr>
              <a:t>46</a:t>
            </a:fld>
            <a:endParaRPr lang="ru-RU"/>
          </a:p>
        </p:txBody>
      </p:sp>
      <p:sp>
        <p:nvSpPr>
          <p:cNvPr id="43016" name="Объект 2"/>
          <p:cNvSpPr>
            <a:spLocks noGrp="1"/>
          </p:cNvSpPr>
          <p:nvPr>
            <p:ph sz="quarter" idx="13"/>
          </p:nvPr>
        </p:nvSpPr>
        <p:spPr>
          <a:xfrm>
            <a:off x="250825" y="188913"/>
            <a:ext cx="8569325" cy="3475037"/>
          </a:xfrm>
        </p:spPr>
        <p:txBody>
          <a:bodyPr/>
          <a:lstStyle/>
          <a:p>
            <a:pPr eaLnBrk="1" hangingPunct="1"/>
            <a:r>
              <a:rPr lang="ru-RU" smtClean="0"/>
              <a:t>Конденсация хлорангидрида терефталевой кислоты с п-фенилендиамином приводит к  кевлару:</a:t>
            </a:r>
          </a:p>
          <a:p>
            <a:pPr eaLnBrk="1" hangingPunct="1"/>
            <a:endParaRPr lang="ru-RU" smtClean="0"/>
          </a:p>
        </p:txBody>
      </p:sp>
      <p:sp>
        <p:nvSpPr>
          <p:cNvPr id="43017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43015" name="Object 7"/>
          <p:cNvGraphicFramePr>
            <a:graphicFrameLocks noChangeAspect="1"/>
          </p:cNvGraphicFramePr>
          <p:nvPr/>
        </p:nvGraphicFramePr>
        <p:xfrm>
          <a:off x="1403350" y="1052513"/>
          <a:ext cx="5761038" cy="3883025"/>
        </p:xfrm>
        <a:graphic>
          <a:graphicData uri="http://schemas.openxmlformats.org/presentationml/2006/ole">
            <p:oleObj spid="_x0000_s43015" name="ISIS/Draw Sketch" r:id="rId3" imgW="3879850" imgH="2625090" progId="">
              <p:embed/>
            </p:oleObj>
          </a:graphicData>
        </a:graphic>
      </p:graphicFrame>
      <p:sp>
        <p:nvSpPr>
          <p:cNvPr id="43018" name="Прямоугольник 5"/>
          <p:cNvSpPr>
            <a:spLocks noChangeArrowheads="1"/>
          </p:cNvSpPr>
          <p:nvPr/>
        </p:nvSpPr>
        <p:spPr bwMode="auto">
          <a:xfrm>
            <a:off x="250825" y="5229225"/>
            <a:ext cx="8642350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solidFill>
                  <a:srgbClr val="7030A0"/>
                </a:solidFill>
                <a:latin typeface="Trebuchet MS" pitchFamily="34" charset="0"/>
              </a:rPr>
              <a:t>Прочность кевлара в пять раз выше, чем у стали и в 10 раз выше, чем у алюминия. Из кевлара изготавливают пуленепробиваемые жилеты, паруса для гоночных яхт, арматуру для пневматических шин и каски для гонщиков</a:t>
            </a: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E08DA49E-6DF6-4AA7-BBF6-4D66300901E8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46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4B27BAA7-CA4D-45B9-9D9A-C88146659564}" type="slidenum">
              <a:rPr lang="ru-RU"/>
              <a:pPr>
                <a:defRPr/>
              </a:pPr>
              <a:t>47</a:t>
            </a:fld>
            <a:endParaRPr lang="ru-RU"/>
          </a:p>
        </p:txBody>
      </p:sp>
      <p:sp>
        <p:nvSpPr>
          <p:cNvPr id="44054" name="Объект 2"/>
          <p:cNvSpPr>
            <a:spLocks noGrp="1"/>
          </p:cNvSpPr>
          <p:nvPr>
            <p:ph sz="quarter" idx="13"/>
          </p:nvPr>
        </p:nvSpPr>
        <p:spPr>
          <a:xfrm>
            <a:off x="179388" y="260350"/>
            <a:ext cx="6400800" cy="3475038"/>
          </a:xfrm>
        </p:spPr>
        <p:txBody>
          <a:bodyPr/>
          <a:lstStyle/>
          <a:p>
            <a:pPr eaLnBrk="1" hangingPunct="1"/>
            <a:r>
              <a:rPr lang="ru-RU" b="1" smtClean="0"/>
              <a:t>Прочие производные</a:t>
            </a:r>
            <a:endParaRPr lang="ru-RU" smtClean="0"/>
          </a:p>
          <a:p>
            <a:pPr eaLnBrk="1" hangingPunct="1"/>
            <a:endParaRPr lang="ru-RU" smtClean="0"/>
          </a:p>
        </p:txBody>
      </p:sp>
      <p:sp>
        <p:nvSpPr>
          <p:cNvPr id="44055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44051" name="Object 19"/>
          <p:cNvGraphicFramePr>
            <a:graphicFrameLocks noChangeAspect="1"/>
          </p:cNvGraphicFramePr>
          <p:nvPr/>
        </p:nvGraphicFramePr>
        <p:xfrm>
          <a:off x="862013" y="836613"/>
          <a:ext cx="7419975" cy="1223962"/>
        </p:xfrm>
        <a:graphic>
          <a:graphicData uri="http://schemas.openxmlformats.org/presentationml/2006/ole">
            <p:oleObj spid="_x0000_s44051" name="ISIS/Draw Sketch" r:id="rId3" imgW="4610100" imgH="765810" progId="">
              <p:embed/>
            </p:oleObj>
          </a:graphicData>
        </a:graphic>
      </p:graphicFrame>
      <p:sp>
        <p:nvSpPr>
          <p:cNvPr id="44056" name="Прямоугольник 5"/>
          <p:cNvSpPr>
            <a:spLocks noChangeArrowheads="1"/>
          </p:cNvSpPr>
          <p:nvPr/>
        </p:nvSpPr>
        <p:spPr bwMode="auto">
          <a:xfrm>
            <a:off x="755650" y="2116138"/>
            <a:ext cx="813752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ацетилхлорид     гидразин                  гидразид уксусной кислоты</a:t>
            </a:r>
            <a:endParaRPr lang="ru-RU">
              <a:latin typeface="Trebuchet MS" pitchFamily="34" charset="0"/>
            </a:endParaRPr>
          </a:p>
        </p:txBody>
      </p:sp>
      <p:sp>
        <p:nvSpPr>
          <p:cNvPr id="44057" name="Rectangle 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44052" name="Object 20"/>
          <p:cNvGraphicFramePr>
            <a:graphicFrameLocks noChangeAspect="1"/>
          </p:cNvGraphicFramePr>
          <p:nvPr/>
        </p:nvGraphicFramePr>
        <p:xfrm>
          <a:off x="755650" y="2924175"/>
          <a:ext cx="7396163" cy="1296988"/>
        </p:xfrm>
        <a:graphic>
          <a:graphicData uri="http://schemas.openxmlformats.org/presentationml/2006/ole">
            <p:oleObj spid="_x0000_s44052" name="ISIS/Draw Sketch" r:id="rId4" imgW="4616512" imgH="811387" progId="">
              <p:embed/>
            </p:oleObj>
          </a:graphicData>
        </a:graphic>
      </p:graphicFrame>
      <p:sp>
        <p:nvSpPr>
          <p:cNvPr id="44058" name="Прямоугольник 8"/>
          <p:cNvSpPr>
            <a:spLocks noChangeArrowheads="1"/>
          </p:cNvSpPr>
          <p:nvPr/>
        </p:nvSpPr>
        <p:spPr bwMode="auto">
          <a:xfrm>
            <a:off x="790575" y="4149725"/>
            <a:ext cx="7669213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ацетилхлорид     гидроксиламин              гидроксамовая кислота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44059" name="Rectangle 6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44053" name="Object 21"/>
          <p:cNvGraphicFramePr>
            <a:graphicFrameLocks noChangeAspect="1"/>
          </p:cNvGraphicFramePr>
          <p:nvPr/>
        </p:nvGraphicFramePr>
        <p:xfrm>
          <a:off x="755650" y="4941888"/>
          <a:ext cx="7856538" cy="1168400"/>
        </p:xfrm>
        <a:graphic>
          <a:graphicData uri="http://schemas.openxmlformats.org/presentationml/2006/ole">
            <p:oleObj spid="_x0000_s44053" name="ISIS/Draw Sketch" r:id="rId5" imgW="5433060" imgH="811530" progId="">
              <p:embed/>
            </p:oleObj>
          </a:graphicData>
        </a:graphic>
      </p:graphicFrame>
      <p:sp>
        <p:nvSpPr>
          <p:cNvPr id="44060" name="Прямоугольник 11"/>
          <p:cNvSpPr>
            <a:spLocks noChangeArrowheads="1"/>
          </p:cNvSpPr>
          <p:nvPr/>
        </p:nvSpPr>
        <p:spPr bwMode="auto">
          <a:xfrm>
            <a:off x="790575" y="6021388"/>
            <a:ext cx="78136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ацетилхлорид     мочевина                          уреид уксусной кислоты</a:t>
            </a:r>
            <a:endParaRPr lang="ru-RU">
              <a:latin typeface="Trebuchet MS" pitchFamily="34" charset="0"/>
            </a:endParaRPr>
          </a:p>
        </p:txBody>
      </p:sp>
      <p:sp>
        <p:nvSpPr>
          <p:cNvPr id="15" name="Номер слайда 14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DB36297D-C856-4722-A15F-E9D7318982ED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47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33694C66-4496-484A-8C78-2AF79C2CFD32}" type="slidenum">
              <a:rPr lang="ru-RU"/>
              <a:pPr>
                <a:defRPr/>
              </a:pPr>
              <a:t>48</a:t>
            </a:fld>
            <a:endParaRPr lang="ru-RU"/>
          </a:p>
        </p:txBody>
      </p:sp>
      <p:sp>
        <p:nvSpPr>
          <p:cNvPr id="45067" name="Объект 2"/>
          <p:cNvSpPr>
            <a:spLocks noGrp="1"/>
          </p:cNvSpPr>
          <p:nvPr>
            <p:ph sz="quarter" idx="13"/>
          </p:nvPr>
        </p:nvSpPr>
        <p:spPr>
          <a:xfrm>
            <a:off x="395288" y="260350"/>
            <a:ext cx="6400800" cy="3475038"/>
          </a:xfrm>
        </p:spPr>
        <p:txBody>
          <a:bodyPr/>
          <a:lstStyle/>
          <a:p>
            <a:pPr eaLnBrk="1" hangingPunct="1"/>
            <a:r>
              <a:rPr lang="ru-RU" smtClean="0"/>
              <a:t>Тиопроизводные карбоновых кислот</a:t>
            </a:r>
          </a:p>
        </p:txBody>
      </p:sp>
      <p:graphicFrame>
        <p:nvGraphicFramePr>
          <p:cNvPr id="45065" name="Object 9"/>
          <p:cNvGraphicFramePr>
            <a:graphicFrameLocks noChangeAspect="1"/>
          </p:cNvGraphicFramePr>
          <p:nvPr/>
        </p:nvGraphicFramePr>
        <p:xfrm>
          <a:off x="2700338" y="1125538"/>
          <a:ext cx="2501900" cy="1962150"/>
        </p:xfrm>
        <a:graphic>
          <a:graphicData uri="http://schemas.openxmlformats.org/presentationml/2006/ole">
            <p:oleObj spid="_x0000_s45065" name="ISIS/Draw Sketch" r:id="rId3" imgW="971280" imgH="761760" progId="">
              <p:embed/>
            </p:oleObj>
          </a:graphicData>
        </a:graphic>
      </p:graphicFrame>
      <p:sp>
        <p:nvSpPr>
          <p:cNvPr id="45068" name="Прямоугольник 4"/>
          <p:cNvSpPr>
            <a:spLocks noChangeArrowheads="1"/>
          </p:cNvSpPr>
          <p:nvPr/>
        </p:nvSpPr>
        <p:spPr bwMode="auto">
          <a:xfrm>
            <a:off x="323850" y="3013075"/>
            <a:ext cx="8569325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i="1">
                <a:latin typeface="Trebuchet MS" pitchFamily="34" charset="0"/>
              </a:rPr>
              <a:t>In vivo</a:t>
            </a:r>
            <a:r>
              <a:rPr lang="ru-RU">
                <a:latin typeface="Trebuchet MS" pitchFamily="34" charset="0"/>
              </a:rPr>
              <a:t> ацилирование происходит с помощью производного –   ацил-КоА, который, в свою очередь может образовываться из свободной карбоновой кислоты и коэнзима А с участием АТФ</a:t>
            </a:r>
          </a:p>
        </p:txBody>
      </p:sp>
      <p:sp>
        <p:nvSpPr>
          <p:cNvPr id="45069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45066" name="Object 10"/>
          <p:cNvGraphicFramePr>
            <a:graphicFrameLocks noChangeAspect="1"/>
          </p:cNvGraphicFramePr>
          <p:nvPr/>
        </p:nvGraphicFramePr>
        <p:xfrm>
          <a:off x="654050" y="4365625"/>
          <a:ext cx="7835900" cy="1673225"/>
        </p:xfrm>
        <a:graphic>
          <a:graphicData uri="http://schemas.openxmlformats.org/presentationml/2006/ole">
            <p:oleObj spid="_x0000_s45066" name="ISIS/Draw Sketch" r:id="rId4" imgW="4232112" imgH="908059" progId="">
              <p:embed/>
            </p:oleObj>
          </a:graphicData>
        </a:graphic>
      </p:graphicFrame>
      <p:sp>
        <p:nvSpPr>
          <p:cNvPr id="10" name="Номер слайда 9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86E88203-05C2-4B74-9B70-2D6874E70DF9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48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C1DFF266-E58F-4C87-98C5-DBDF2E8D5B90}" type="slidenum">
              <a:rPr lang="ru-RU"/>
              <a:pPr>
                <a:defRPr/>
              </a:pPr>
              <a:t>49</a:t>
            </a:fld>
            <a:endParaRPr lang="ru-RU"/>
          </a:p>
        </p:txBody>
      </p:sp>
      <p:sp>
        <p:nvSpPr>
          <p:cNvPr id="46087" name="Объект 2"/>
          <p:cNvSpPr>
            <a:spLocks noGrp="1"/>
          </p:cNvSpPr>
          <p:nvPr>
            <p:ph sz="quarter" idx="13"/>
          </p:nvPr>
        </p:nvSpPr>
        <p:spPr>
          <a:xfrm>
            <a:off x="971550" y="404813"/>
            <a:ext cx="6400800" cy="3475037"/>
          </a:xfrm>
        </p:spPr>
        <p:txBody>
          <a:bodyPr/>
          <a:lstStyle/>
          <a:p>
            <a:pPr eaLnBrk="1" hangingPunct="1"/>
            <a:r>
              <a:rPr lang="ru-RU" smtClean="0"/>
              <a:t>Структура Коэнзима А</a:t>
            </a:r>
          </a:p>
        </p:txBody>
      </p:sp>
      <p:sp>
        <p:nvSpPr>
          <p:cNvPr id="46088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46086" name="Object 6"/>
          <p:cNvGraphicFramePr>
            <a:graphicFrameLocks noChangeAspect="1"/>
          </p:cNvGraphicFramePr>
          <p:nvPr/>
        </p:nvGraphicFramePr>
        <p:xfrm>
          <a:off x="292100" y="1052513"/>
          <a:ext cx="8559800" cy="2339975"/>
        </p:xfrm>
        <a:graphic>
          <a:graphicData uri="http://schemas.openxmlformats.org/presentationml/2006/ole">
            <p:oleObj spid="_x0000_s46086" name="ISIS/Draw Sketch" r:id="rId3" imgW="6431280" imgH="1755140" progId="">
              <p:embed/>
            </p:oleObj>
          </a:graphicData>
        </a:graphic>
      </p:graphicFrame>
      <p:sp>
        <p:nvSpPr>
          <p:cNvPr id="8" name="Номер слайда 7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352D336D-8A96-4D7C-AAB7-DE6A63C474B0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49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B51A658E-E58B-42E4-A3BF-9F6C27DCE19D}" type="slidenum">
              <a:rPr lang="ru-RU"/>
              <a:pPr>
                <a:defRPr/>
              </a:pPr>
              <a:t>5</a:t>
            </a:fld>
            <a:endParaRPr lang="ru-RU"/>
          </a:p>
        </p:txBody>
      </p:sp>
      <p:sp>
        <p:nvSpPr>
          <p:cNvPr id="52225" name="Объект 2"/>
          <p:cNvSpPr>
            <a:spLocks noGrp="1"/>
          </p:cNvSpPr>
          <p:nvPr>
            <p:ph sz="quarter" idx="13"/>
          </p:nvPr>
        </p:nvSpPr>
        <p:spPr>
          <a:xfrm>
            <a:off x="395288" y="731838"/>
            <a:ext cx="8497887" cy="4497387"/>
          </a:xfrm>
        </p:spPr>
        <p:txBody>
          <a:bodyPr/>
          <a:lstStyle/>
          <a:p>
            <a:pPr eaLnBrk="1" hangingPunct="1"/>
            <a:r>
              <a:rPr lang="ru-RU" sz="3200" smtClean="0"/>
              <a:t>Названия солям обычно дают, используя тривиальные названия:</a:t>
            </a:r>
          </a:p>
          <a:p>
            <a:pPr eaLnBrk="1" hangingPunct="1"/>
            <a:endParaRPr lang="en-US" sz="3200" smtClean="0"/>
          </a:p>
          <a:p>
            <a:pPr eaLnBrk="1" hangingPunct="1"/>
            <a:r>
              <a:rPr lang="en-US" sz="3200" smtClean="0"/>
              <a:t>HCOO</a:t>
            </a:r>
            <a:r>
              <a:rPr lang="en-US" sz="3200" smtClean="0">
                <a:solidFill>
                  <a:srgbClr val="7030A0"/>
                </a:solidFill>
              </a:rPr>
              <a:t>NH</a:t>
            </a:r>
            <a:r>
              <a:rPr lang="en-US" sz="3200" baseline="-25000" smtClean="0">
                <a:solidFill>
                  <a:srgbClr val="7030A0"/>
                </a:solidFill>
              </a:rPr>
              <a:t>4</a:t>
            </a:r>
            <a:r>
              <a:rPr lang="en-US" sz="3200" smtClean="0"/>
              <a:t> – </a:t>
            </a:r>
            <a:r>
              <a:rPr lang="ru-RU" sz="3200" smtClean="0"/>
              <a:t>формиат аммония</a:t>
            </a:r>
          </a:p>
          <a:p>
            <a:pPr eaLnBrk="1" hangingPunct="1"/>
            <a:r>
              <a:rPr lang="en-US" sz="3200" smtClean="0"/>
              <a:t>CH</a:t>
            </a:r>
            <a:r>
              <a:rPr lang="ru-RU" sz="3200" baseline="-25000" smtClean="0"/>
              <a:t>3</a:t>
            </a:r>
            <a:r>
              <a:rPr lang="en-US" sz="3200" smtClean="0"/>
              <a:t>COO</a:t>
            </a:r>
            <a:r>
              <a:rPr lang="en-US" sz="3200" smtClean="0">
                <a:solidFill>
                  <a:srgbClr val="7030A0"/>
                </a:solidFill>
              </a:rPr>
              <a:t>Na</a:t>
            </a:r>
            <a:r>
              <a:rPr lang="ru-RU" sz="3200" smtClean="0"/>
              <a:t> – ацетат натрия, </a:t>
            </a:r>
            <a:endParaRPr lang="en-US" sz="3200" smtClean="0"/>
          </a:p>
          <a:p>
            <a:pPr eaLnBrk="1" hangingPunct="1"/>
            <a:r>
              <a:rPr lang="ru-RU" sz="3200" smtClean="0"/>
              <a:t>(</a:t>
            </a:r>
            <a:r>
              <a:rPr lang="en-US" sz="3200" smtClean="0"/>
              <a:t>CH</a:t>
            </a:r>
            <a:r>
              <a:rPr lang="ru-RU" sz="3200" baseline="-25000" smtClean="0"/>
              <a:t>3</a:t>
            </a:r>
            <a:r>
              <a:rPr lang="en-US" sz="3200" smtClean="0"/>
              <a:t>CH</a:t>
            </a:r>
            <a:r>
              <a:rPr lang="ru-RU" sz="3200" baseline="-25000" smtClean="0"/>
              <a:t>2</a:t>
            </a:r>
            <a:r>
              <a:rPr lang="en-US" sz="3200" smtClean="0"/>
              <a:t>COO</a:t>
            </a:r>
            <a:r>
              <a:rPr lang="ru-RU" sz="3200" smtClean="0"/>
              <a:t>)</a:t>
            </a:r>
            <a:r>
              <a:rPr lang="ru-RU" sz="3200" baseline="-25000" smtClean="0"/>
              <a:t>2</a:t>
            </a:r>
            <a:r>
              <a:rPr lang="en-US" sz="3200" smtClean="0">
                <a:solidFill>
                  <a:srgbClr val="7030A0"/>
                </a:solidFill>
              </a:rPr>
              <a:t>Ca</a:t>
            </a:r>
            <a:r>
              <a:rPr lang="ru-RU" sz="3200" smtClean="0">
                <a:solidFill>
                  <a:srgbClr val="7030A0"/>
                </a:solidFill>
              </a:rPr>
              <a:t> </a:t>
            </a:r>
            <a:r>
              <a:rPr lang="en-US" sz="3200" smtClean="0"/>
              <a:t>- </a:t>
            </a:r>
            <a:r>
              <a:rPr lang="ru-RU" sz="3200" smtClean="0"/>
              <a:t>пропионат кальция,</a:t>
            </a:r>
          </a:p>
          <a:p>
            <a:pPr eaLnBrk="1" hangingPunct="1"/>
            <a:r>
              <a:rPr lang="ru-RU" sz="3200" smtClean="0"/>
              <a:t>(</a:t>
            </a:r>
            <a:r>
              <a:rPr lang="en-US" sz="3200" smtClean="0"/>
              <a:t>CH</a:t>
            </a:r>
            <a:r>
              <a:rPr lang="ru-RU" sz="3200" baseline="-25000" smtClean="0"/>
              <a:t>3</a:t>
            </a:r>
            <a:r>
              <a:rPr lang="en-US" sz="3200" smtClean="0"/>
              <a:t>COO</a:t>
            </a:r>
            <a:r>
              <a:rPr lang="ru-RU" sz="3200" smtClean="0"/>
              <a:t>)</a:t>
            </a:r>
            <a:r>
              <a:rPr lang="en-US" sz="3200" baseline="-25000" smtClean="0"/>
              <a:t>3</a:t>
            </a:r>
            <a:r>
              <a:rPr lang="en-US" sz="3200" smtClean="0">
                <a:solidFill>
                  <a:srgbClr val="7030A0"/>
                </a:solidFill>
              </a:rPr>
              <a:t>Fe</a:t>
            </a:r>
            <a:r>
              <a:rPr lang="ru-RU" sz="3200" smtClean="0">
                <a:solidFill>
                  <a:srgbClr val="7030A0"/>
                </a:solidFill>
              </a:rPr>
              <a:t> </a:t>
            </a:r>
            <a:r>
              <a:rPr lang="en-US" sz="3200" smtClean="0"/>
              <a:t>- </a:t>
            </a:r>
            <a:r>
              <a:rPr lang="ru-RU" sz="3200" smtClean="0"/>
              <a:t>ацетат железа(</a:t>
            </a:r>
            <a:r>
              <a:rPr lang="en-US" sz="3200" smtClean="0"/>
              <a:t>III</a:t>
            </a:r>
            <a:r>
              <a:rPr lang="ru-RU" sz="3200" smtClean="0"/>
              <a:t>).</a:t>
            </a:r>
          </a:p>
          <a:p>
            <a:pPr eaLnBrk="1" hangingPunct="1"/>
            <a:endParaRPr lang="ru-RU" sz="3200" smtClean="0"/>
          </a:p>
          <a:p>
            <a:pPr eaLnBrk="1" hangingPunct="1"/>
            <a:endParaRPr lang="ru-RU" smtClean="0"/>
          </a:p>
        </p:txBody>
      </p:sp>
      <p:sp>
        <p:nvSpPr>
          <p:cNvPr id="6" name="Номер слайда 5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F5E5812F-C888-4D00-A9A3-E0B22A37642A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5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85A7C767-D2F6-4DFD-9844-40D360171B08}" type="slidenum">
              <a:rPr lang="ru-RU"/>
              <a:pPr>
                <a:defRPr/>
              </a:pPr>
              <a:t>6</a:t>
            </a:fld>
            <a:endParaRPr lang="ru-RU"/>
          </a:p>
        </p:txBody>
      </p:sp>
      <p:sp>
        <p:nvSpPr>
          <p:cNvPr id="4112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4111" name="Object 15"/>
          <p:cNvGraphicFramePr>
            <a:graphicFrameLocks noChangeAspect="1"/>
          </p:cNvGraphicFramePr>
          <p:nvPr/>
        </p:nvGraphicFramePr>
        <p:xfrm>
          <a:off x="230188" y="981075"/>
          <a:ext cx="8683625" cy="1727200"/>
        </p:xfrm>
        <a:graphic>
          <a:graphicData uri="http://schemas.openxmlformats.org/presentationml/2006/ole">
            <p:oleObj spid="_x0000_s4111" name="ISIS/Draw Sketch" r:id="rId3" imgW="6176969" imgH="1233613" progId="">
              <p:embed/>
            </p:oleObj>
          </a:graphicData>
        </a:graphic>
      </p:graphicFrame>
      <p:sp>
        <p:nvSpPr>
          <p:cNvPr id="4113" name="Прямоугольник 5"/>
          <p:cNvSpPr>
            <a:spLocks noChangeArrowheads="1"/>
          </p:cNvSpPr>
          <p:nvPr/>
        </p:nvSpPr>
        <p:spPr bwMode="auto">
          <a:xfrm>
            <a:off x="107950" y="2828925"/>
            <a:ext cx="89281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бензойная                фталевая                  терефталевая                никотиновая</a:t>
            </a:r>
            <a:endParaRPr lang="ru-RU">
              <a:latin typeface="Trebuchet MS" pitchFamily="34" charset="0"/>
            </a:endParaRPr>
          </a:p>
          <a:p>
            <a:r>
              <a:rPr lang="ru-RU" i="1">
                <a:latin typeface="Trebuchet MS" pitchFamily="34" charset="0"/>
              </a:rPr>
              <a:t>  кислота                   кислота                       кислота                         кислота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9" name="Номер слайда 8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DD385CF9-1819-4550-B867-2CACCC79D150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6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2B0E221B-D067-4301-8011-1D9DDAE6366B}" type="slidenum">
              <a:rPr lang="ru-RU"/>
              <a:pPr>
                <a:defRPr/>
              </a:pPr>
              <a:t>7</a:t>
            </a:fld>
            <a:endParaRPr lang="ru-RU"/>
          </a:p>
        </p:txBody>
      </p:sp>
      <p:sp>
        <p:nvSpPr>
          <p:cNvPr id="5151" name="Объект 2"/>
          <p:cNvSpPr>
            <a:spLocks noGrp="1"/>
          </p:cNvSpPr>
          <p:nvPr>
            <p:ph sz="quarter" idx="13"/>
          </p:nvPr>
        </p:nvSpPr>
        <p:spPr>
          <a:xfrm>
            <a:off x="250825" y="188913"/>
            <a:ext cx="8353425" cy="6119812"/>
          </a:xfrm>
        </p:spPr>
        <p:txBody>
          <a:bodyPr/>
          <a:lstStyle/>
          <a:p>
            <a:pPr eaLnBrk="1" hangingPunct="1"/>
            <a:r>
              <a:rPr lang="ru-RU" sz="3200" b="1" smtClean="0"/>
              <a:t>3. Изомерия</a:t>
            </a:r>
          </a:p>
          <a:p>
            <a:pPr eaLnBrk="1" hangingPunct="1"/>
            <a:r>
              <a:rPr lang="ru-RU" sz="2800" b="1" smtClean="0"/>
              <a:t> 3.1. Структурная изомерия</a:t>
            </a:r>
          </a:p>
          <a:p>
            <a:pPr eaLnBrk="1" hangingPunct="1"/>
            <a:r>
              <a:rPr lang="ru-RU" sz="2400" b="1" smtClean="0"/>
              <a:t>3.1.1.  Изомерия углеродного скелета</a:t>
            </a:r>
          </a:p>
          <a:p>
            <a:pPr eaLnBrk="1" hangingPunct="1"/>
            <a:endParaRPr lang="ru-RU" sz="2400" b="1" smtClean="0"/>
          </a:p>
          <a:p>
            <a:pPr eaLnBrk="1" hangingPunct="1"/>
            <a:endParaRPr lang="ru-RU" sz="2400" b="1" smtClean="0"/>
          </a:p>
          <a:p>
            <a:pPr eaLnBrk="1" hangingPunct="1"/>
            <a:endParaRPr lang="ru-RU" sz="2400" b="1" smtClean="0"/>
          </a:p>
          <a:p>
            <a:pPr eaLnBrk="1" hangingPunct="1"/>
            <a:endParaRPr lang="ru-RU" sz="2400" b="1" smtClean="0"/>
          </a:p>
          <a:p>
            <a:pPr eaLnBrk="1" hangingPunct="1"/>
            <a:endParaRPr lang="ru-RU" sz="2400" b="1" smtClean="0"/>
          </a:p>
          <a:p>
            <a:pPr eaLnBrk="1" hangingPunct="1"/>
            <a:r>
              <a:rPr lang="ru-RU" sz="2400" b="1" smtClean="0"/>
              <a:t>3.1.2. Межклассовая изомерия</a:t>
            </a:r>
            <a:endParaRPr lang="ru-RU" sz="2400" smtClean="0"/>
          </a:p>
          <a:p>
            <a:pPr eaLnBrk="1" hangingPunct="1"/>
            <a:endParaRPr lang="ru-RU" sz="2400" smtClean="0"/>
          </a:p>
          <a:p>
            <a:pPr eaLnBrk="1" hangingPunct="1"/>
            <a:endParaRPr lang="ru-RU" smtClean="0"/>
          </a:p>
        </p:txBody>
      </p:sp>
      <p:sp>
        <p:nvSpPr>
          <p:cNvPr id="5152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5149" name="Object 29"/>
          <p:cNvGraphicFramePr>
            <a:graphicFrameLocks noChangeAspect="1"/>
          </p:cNvGraphicFramePr>
          <p:nvPr/>
        </p:nvGraphicFramePr>
        <p:xfrm>
          <a:off x="468313" y="2300288"/>
          <a:ext cx="8405812" cy="1223962"/>
        </p:xfrm>
        <a:graphic>
          <a:graphicData uri="http://schemas.openxmlformats.org/presentationml/2006/ole">
            <p:oleObj spid="_x0000_s5149" name="ISIS/Draw Sketch" r:id="rId3" imgW="3465830" imgH="501650" progId="">
              <p:embed/>
            </p:oleObj>
          </a:graphicData>
        </a:graphic>
      </p:graphicFrame>
      <p:sp>
        <p:nvSpPr>
          <p:cNvPr id="6" name="Прямоугольник 5"/>
          <p:cNvSpPr>
            <a:spLocks noChangeArrowheads="1"/>
          </p:cNvSpPr>
          <p:nvPr/>
        </p:nvSpPr>
        <p:spPr bwMode="auto">
          <a:xfrm>
            <a:off x="611188" y="3484563"/>
            <a:ext cx="8281987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бутановая кислота                                       2-метилпропановая кислота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5154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5150" name="Object 30"/>
          <p:cNvGraphicFramePr>
            <a:graphicFrameLocks noChangeAspect="1"/>
          </p:cNvGraphicFramePr>
          <p:nvPr/>
        </p:nvGraphicFramePr>
        <p:xfrm>
          <a:off x="1065213" y="4941888"/>
          <a:ext cx="7013575" cy="1357312"/>
        </p:xfrm>
        <a:graphic>
          <a:graphicData uri="http://schemas.openxmlformats.org/presentationml/2006/ole">
            <p:oleObj spid="_x0000_s5150" name="ISIS/Draw Sketch" r:id="rId4" imgW="3288788" imgH="643514" progId="">
              <p:embed/>
            </p:oleObj>
          </a:graphicData>
        </a:graphic>
      </p:graphicFrame>
      <p:sp>
        <p:nvSpPr>
          <p:cNvPr id="5155" name="Прямоугольник 8"/>
          <p:cNvSpPr>
            <a:spLocks noChangeArrowheads="1"/>
          </p:cNvSpPr>
          <p:nvPr/>
        </p:nvSpPr>
        <p:spPr bwMode="auto">
          <a:xfrm>
            <a:off x="1116013" y="6227763"/>
            <a:ext cx="7488237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пропановая кислота                                 2-гидроксипропаналь</a:t>
            </a:r>
            <a:endParaRPr lang="ru-RU">
              <a:latin typeface="Trebuchet MS" pitchFamily="34" charset="0"/>
            </a:endParaRPr>
          </a:p>
        </p:txBody>
      </p:sp>
      <p:sp>
        <p:nvSpPr>
          <p:cNvPr id="12" name="Номер слайда 11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3A31EF40-8330-49B0-B443-10CCD3E63CB9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7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12712E24-E136-4C12-B716-B319468A11DB}" type="slidenum">
              <a:rPr lang="ru-RU"/>
              <a:pPr>
                <a:defRPr/>
              </a:pPr>
              <a:t>8</a:t>
            </a:fld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179388" y="0"/>
            <a:ext cx="6400800" cy="3475038"/>
          </a:xfrm>
        </p:spPr>
        <p:txBody>
          <a:bodyPr rtlCol="0">
            <a:normAutofit/>
          </a:bodyPr>
          <a:lstStyle/>
          <a:p>
            <a:pPr marL="45720" indent="0" eaLnBrk="1" fontAlgn="auto" hangingPunct="1">
              <a:buClr>
                <a:schemeClr val="accent6">
                  <a:lumMod val="75000"/>
                </a:schemeClr>
              </a:buClr>
              <a:buFont typeface="Georgia" pitchFamily="18" charset="0"/>
              <a:buNone/>
              <a:defRPr/>
            </a:pP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</a:rPr>
              <a:t> </a:t>
            </a: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r>
              <a:rPr lang="ru-RU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3.1.3. Пространственная изомерия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indent="-182880" eaLnBrk="1" fontAlgn="auto" hangingPunct="1">
              <a:buClr>
                <a:schemeClr val="accent6">
                  <a:lumMod val="75000"/>
                </a:schemeClr>
              </a:buClr>
              <a:defRPr/>
            </a:pPr>
            <a:endParaRPr lang="ru-RU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17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6173" name="Object 29"/>
          <p:cNvGraphicFramePr>
            <a:graphicFrameLocks noChangeAspect="1"/>
          </p:cNvGraphicFramePr>
          <p:nvPr/>
        </p:nvGraphicFramePr>
        <p:xfrm>
          <a:off x="2124075" y="1052513"/>
          <a:ext cx="4381500" cy="2736850"/>
        </p:xfrm>
        <a:graphic>
          <a:graphicData uri="http://schemas.openxmlformats.org/presentationml/2006/ole">
            <p:oleObj spid="_x0000_s6173" name="ISIS/Draw Sketch" r:id="rId3" imgW="2404580" imgH="1502863" progId="">
              <p:embed/>
            </p:oleObj>
          </a:graphicData>
        </a:graphic>
      </p:graphicFrame>
      <p:sp>
        <p:nvSpPr>
          <p:cNvPr id="6177" name="Прямоугольник 6"/>
          <p:cNvSpPr>
            <a:spLocks noChangeArrowheads="1"/>
          </p:cNvSpPr>
          <p:nvPr/>
        </p:nvSpPr>
        <p:spPr bwMode="auto">
          <a:xfrm>
            <a:off x="971550" y="3860800"/>
            <a:ext cx="78486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(</a:t>
            </a:r>
            <a:r>
              <a:rPr lang="en-US" i="1">
                <a:latin typeface="Trebuchet MS" pitchFamily="34" charset="0"/>
              </a:rPr>
              <a:t>R</a:t>
            </a:r>
            <a:r>
              <a:rPr lang="ru-RU" i="1">
                <a:latin typeface="Trebuchet MS" pitchFamily="34" charset="0"/>
              </a:rPr>
              <a:t>)-2-метилмасляная кислота      (</a:t>
            </a:r>
            <a:r>
              <a:rPr lang="en-US" i="1">
                <a:latin typeface="Trebuchet MS" pitchFamily="34" charset="0"/>
              </a:rPr>
              <a:t>S</a:t>
            </a:r>
            <a:r>
              <a:rPr lang="ru-RU" i="1">
                <a:latin typeface="Trebuchet MS" pitchFamily="34" charset="0"/>
              </a:rPr>
              <a:t>)-2-метилмасляная кислота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6178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>
              <a:latin typeface="Trebuchet MS" pitchFamily="34" charset="0"/>
            </a:endParaRPr>
          </a:p>
        </p:txBody>
      </p:sp>
      <p:graphicFrame>
        <p:nvGraphicFramePr>
          <p:cNvPr id="6174" name="Object 30"/>
          <p:cNvGraphicFramePr>
            <a:graphicFrameLocks noChangeAspect="1"/>
          </p:cNvGraphicFramePr>
          <p:nvPr/>
        </p:nvGraphicFramePr>
        <p:xfrm>
          <a:off x="996950" y="4581525"/>
          <a:ext cx="7173913" cy="1136650"/>
        </p:xfrm>
        <a:graphic>
          <a:graphicData uri="http://schemas.openxmlformats.org/presentationml/2006/ole">
            <p:oleObj spid="_x0000_s6174" name="ISIS/Draw Sketch" r:id="rId4" imgW="4448639" imgH="702015" progId="">
              <p:embed/>
            </p:oleObj>
          </a:graphicData>
        </a:graphic>
      </p:graphicFrame>
      <p:sp>
        <p:nvSpPr>
          <p:cNvPr id="6179" name="Прямоугольник 9"/>
          <p:cNvSpPr>
            <a:spLocks noChangeArrowheads="1"/>
          </p:cNvSpPr>
          <p:nvPr/>
        </p:nvSpPr>
        <p:spPr bwMode="auto">
          <a:xfrm>
            <a:off x="827088" y="5805488"/>
            <a:ext cx="813752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i="1">
                <a:latin typeface="Trebuchet MS" pitchFamily="34" charset="0"/>
              </a:rPr>
              <a:t>цис-бутеновая кислота                              транс-бутеновая кислота</a:t>
            </a:r>
            <a:endParaRPr lang="ru-RU">
              <a:latin typeface="Trebuchet MS" pitchFamily="34" charset="0"/>
            </a:endParaRPr>
          </a:p>
        </p:txBody>
      </p:sp>
      <p:sp>
        <p:nvSpPr>
          <p:cNvPr id="13" name="Номер слайда 12"/>
          <p:cNvSpPr txBox="1">
            <a:spLocks noGrp="1"/>
          </p:cNvSpPr>
          <p:nvPr/>
        </p:nvSpPr>
        <p:spPr>
          <a:xfrm>
            <a:off x="3810000" y="6172200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35A76DF0-B51C-4E73-AFC5-EC4E47109505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8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pPr>
              <a:defRPr/>
            </a:pPr>
            <a:fld id="{ACB81957-9E13-4751-9C5F-BF8640A35D1E}" type="slidenum">
              <a:rPr lang="ru-RU"/>
              <a:pPr>
                <a:defRPr/>
              </a:pPr>
              <a:t>9</a:t>
            </a:fld>
            <a:endParaRPr lang="ru-RU"/>
          </a:p>
        </p:txBody>
      </p:sp>
      <p:sp>
        <p:nvSpPr>
          <p:cNvPr id="64513" name="Объект 2"/>
          <p:cNvSpPr>
            <a:spLocks noGrp="1"/>
          </p:cNvSpPr>
          <p:nvPr>
            <p:ph sz="quarter" idx="13"/>
          </p:nvPr>
        </p:nvSpPr>
        <p:spPr>
          <a:xfrm>
            <a:off x="179388" y="115888"/>
            <a:ext cx="8640762" cy="3475037"/>
          </a:xfrm>
        </p:spPr>
        <p:txBody>
          <a:bodyPr/>
          <a:lstStyle/>
          <a:p>
            <a:pPr eaLnBrk="1" hangingPunct="1"/>
            <a:r>
              <a:rPr lang="ru-RU" sz="2800" b="1" smtClean="0"/>
              <a:t>4. Физические и биологические свойства</a:t>
            </a:r>
            <a:endParaRPr lang="ru-RU" sz="2800" smtClean="0"/>
          </a:p>
        </p:txBody>
      </p:sp>
      <p:sp>
        <p:nvSpPr>
          <p:cNvPr id="64514" name="Прямоугольник 3"/>
          <p:cNvSpPr>
            <a:spLocks noChangeArrowheads="1"/>
          </p:cNvSpPr>
          <p:nvPr/>
        </p:nvSpPr>
        <p:spPr bwMode="auto">
          <a:xfrm>
            <a:off x="395288" y="620713"/>
            <a:ext cx="8353425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latin typeface="Trebuchet MS" pitchFamily="34" charset="0"/>
              </a:rPr>
              <a:t>Низшие жирные кислоты представляют собой легкоподвижные жидкости, средние члены – масла, высшие – твёрдые кристаллические вещества.</a:t>
            </a:r>
          </a:p>
        </p:txBody>
      </p:sp>
      <p:pic>
        <p:nvPicPr>
          <p:cNvPr id="64515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042988" y="1268413"/>
            <a:ext cx="7010400" cy="466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4516" name="Прямоугольник 4"/>
          <p:cNvSpPr>
            <a:spLocks noChangeArrowheads="1"/>
          </p:cNvSpPr>
          <p:nvPr/>
        </p:nvSpPr>
        <p:spPr bwMode="auto">
          <a:xfrm>
            <a:off x="252413" y="5949950"/>
            <a:ext cx="871220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latin typeface="Trebuchet MS" pitchFamily="34" charset="0"/>
              </a:rPr>
              <a:t>Рис. 1. Температуры плавления карбоновых кислот.</a:t>
            </a:r>
          </a:p>
        </p:txBody>
      </p:sp>
      <p:sp>
        <p:nvSpPr>
          <p:cNvPr id="8" name="Номер слайда 7"/>
          <p:cNvSpPr txBox="1">
            <a:spLocks noGrp="1"/>
          </p:cNvSpPr>
          <p:nvPr/>
        </p:nvSpPr>
        <p:spPr>
          <a:xfrm>
            <a:off x="3810000" y="6448425"/>
            <a:ext cx="1828800" cy="365125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37F5CC84-265C-4525-B924-6D1BC94E1605}" type="slidenum">
              <a:rPr lang="ru-RU" sz="12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9</a:t>
            </a:fld>
            <a:endParaRPr lang="ru-RU" sz="1200" b="1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280</TotalTime>
  <Words>1114</Words>
  <Application>Microsoft Office PowerPoint</Application>
  <PresentationFormat>Экран (4:3)</PresentationFormat>
  <Paragraphs>239</Paragraphs>
  <Slides>49</Slides>
  <Notes>0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6</vt:i4>
      </vt:variant>
      <vt:variant>
        <vt:lpstr>Шаблон оформления</vt:lpstr>
      </vt:variant>
      <vt:variant>
        <vt:i4>4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49</vt:i4>
      </vt:variant>
    </vt:vector>
  </HeadingPairs>
  <TitlesOfParts>
    <vt:vector size="60" baseType="lpstr">
      <vt:lpstr>Arial</vt:lpstr>
      <vt:lpstr>Trebuchet MS</vt:lpstr>
      <vt:lpstr>Georgia</vt:lpstr>
      <vt:lpstr>Calibri</vt:lpstr>
      <vt:lpstr>Times New Roman</vt:lpstr>
      <vt:lpstr>Symbol</vt:lpstr>
      <vt:lpstr>Воздушный поток</vt:lpstr>
      <vt:lpstr>Воздушный поток</vt:lpstr>
      <vt:lpstr>Воздушный поток</vt:lpstr>
      <vt:lpstr>Воздушный поток</vt:lpstr>
      <vt:lpstr>ISIS/Draw Sketch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  <vt:lpstr>Слайд 22</vt:lpstr>
      <vt:lpstr>Слайд 23</vt:lpstr>
      <vt:lpstr>Слайд 24</vt:lpstr>
      <vt:lpstr>Слайд 25</vt:lpstr>
      <vt:lpstr>Слайд 26</vt:lpstr>
      <vt:lpstr>Слайд 27</vt:lpstr>
      <vt:lpstr>Слайд 28</vt:lpstr>
      <vt:lpstr>Слайд 29</vt:lpstr>
      <vt:lpstr>Слайд 30</vt:lpstr>
      <vt:lpstr>Слайд 31</vt:lpstr>
      <vt:lpstr>Слайд 32</vt:lpstr>
      <vt:lpstr>Слайд 33</vt:lpstr>
      <vt:lpstr>Слайд 34</vt:lpstr>
      <vt:lpstr>Слайд 35</vt:lpstr>
      <vt:lpstr>Слайд 36</vt:lpstr>
      <vt:lpstr>Слайд 37</vt:lpstr>
      <vt:lpstr>Слайд 38</vt:lpstr>
      <vt:lpstr>Слайд 39</vt:lpstr>
      <vt:lpstr>Слайд 40</vt:lpstr>
      <vt:lpstr>Слайд 41</vt:lpstr>
      <vt:lpstr>Слайд 42</vt:lpstr>
      <vt:lpstr>Слайд 43</vt:lpstr>
      <vt:lpstr>Слайд 44</vt:lpstr>
      <vt:lpstr>Слайд 45</vt:lpstr>
      <vt:lpstr>Слайд 46</vt:lpstr>
      <vt:lpstr>Слайд 47</vt:lpstr>
      <vt:lpstr>Слайд 48</vt:lpstr>
      <vt:lpstr>Слайд 49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ОРГАНИЧЕСКАЯ ХИМИЯ Лекция 12</dc:title>
  <dc:creator>админ</dc:creator>
  <cp:lastModifiedBy>Student</cp:lastModifiedBy>
  <cp:revision>29</cp:revision>
  <dcterms:created xsi:type="dcterms:W3CDTF">2011-03-28T13:43:22Z</dcterms:created>
  <dcterms:modified xsi:type="dcterms:W3CDTF">2013-05-03T09:49:31Z</dcterms:modified>
</cp:coreProperties>
</file>